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3"/>
  </p:notesMasterIdLst>
  <p:sldIdLst>
    <p:sldId id="256" r:id="rId2"/>
    <p:sldId id="351" r:id="rId3"/>
    <p:sldId id="350" r:id="rId4"/>
    <p:sldId id="312" r:id="rId5"/>
    <p:sldId id="309" r:id="rId6"/>
    <p:sldId id="314" r:id="rId7"/>
    <p:sldId id="315" r:id="rId8"/>
    <p:sldId id="356" r:id="rId9"/>
    <p:sldId id="317" r:id="rId10"/>
    <p:sldId id="359" r:id="rId11"/>
    <p:sldId id="316" r:id="rId12"/>
    <p:sldId id="361" r:id="rId13"/>
    <p:sldId id="364" r:id="rId14"/>
    <p:sldId id="365" r:id="rId15"/>
    <p:sldId id="321" r:id="rId16"/>
    <p:sldId id="383" r:id="rId17"/>
    <p:sldId id="366" r:id="rId18"/>
    <p:sldId id="370" r:id="rId19"/>
    <p:sldId id="371" r:id="rId20"/>
    <p:sldId id="372" r:id="rId21"/>
    <p:sldId id="37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1023AB0-D1A9-4A62-9A17-118418BEF816}">
          <p14:sldIdLst>
            <p14:sldId id="256"/>
            <p14:sldId id="351"/>
            <p14:sldId id="350"/>
            <p14:sldId id="312"/>
            <p14:sldId id="309"/>
            <p14:sldId id="314"/>
            <p14:sldId id="315"/>
            <p14:sldId id="356"/>
            <p14:sldId id="317"/>
            <p14:sldId id="359"/>
            <p14:sldId id="316"/>
            <p14:sldId id="361"/>
            <p14:sldId id="364"/>
            <p14:sldId id="365"/>
            <p14:sldId id="321"/>
            <p14:sldId id="383"/>
            <p14:sldId id="366"/>
            <p14:sldId id="370"/>
            <p14:sldId id="371"/>
            <p14:sldId id="372"/>
            <p14:sldId id="374"/>
          </p14:sldIdLst>
        </p14:section>
      </p14:sectionLst>
    </p:ex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99CCFF"/>
    <a:srgbClr val="CC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6" autoAdjust="0"/>
    <p:restoredTop sz="72727" autoAdjust="0"/>
  </p:normalViewPr>
  <p:slideViewPr>
    <p:cSldViewPr snapToGrid="0" showGuides="1">
      <p:cViewPr varScale="1">
        <p:scale>
          <a:sx n="74" d="100"/>
          <a:sy n="74" d="100"/>
        </p:scale>
        <p:origin x="1496" y="168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306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1FC08E-065A-4E86-93F9-46166957496A}" type="datetimeFigureOut">
              <a:rPr lang="en-US" smtClean="0"/>
              <a:t>5/29/25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8B6CA-4698-419F-AA04-354D3B51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13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/>
              <a:t>Hello everyone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/>
              <a:t>I am … from </a:t>
            </a:r>
            <a:r>
              <a:rPr lang="en-US" sz="1100" baseline="0" dirty="0"/>
              <a:t>….</a:t>
            </a:r>
            <a:endParaRPr lang="en-US" sz="11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/>
              <a:t>The paper I will be presenting today is titled “Structural Generalizability</a:t>
            </a:r>
            <a:r>
              <a:rPr lang="en-US" sz="1100" baseline="0" dirty="0"/>
              <a:t> : the case of similarity search”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aseline="0" dirty="0"/>
              <a:t>This is a collaborated works with </a:t>
            </a:r>
            <a:r>
              <a:rPr lang="en-US" sz="1100" baseline="0" dirty="0" err="1"/>
              <a:t>Arash</a:t>
            </a:r>
            <a:r>
              <a:rPr lang="en-US" sz="1100" baseline="0" dirty="0"/>
              <a:t>, Stephen, </a:t>
            </a:r>
            <a:r>
              <a:rPr lang="en-US" sz="1100" baseline="0" dirty="0" err="1"/>
              <a:t>Aayam</a:t>
            </a:r>
            <a:r>
              <a:rPr lang="en-US" sz="1100" baseline="0" dirty="0"/>
              <a:t>, Amy and Zheng from Oregon State University.</a:t>
            </a:r>
            <a:endParaRPr lang="en-US" sz="1100" dirty="0"/>
          </a:p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8B6CA-4698-419F-AA04-354D3B517D4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1322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However,</a:t>
            </a:r>
            <a:r>
              <a:rPr lang="en-US" baseline="0" dirty="0"/>
              <a:t> not every mapping is invertible.</a:t>
            </a:r>
          </a:p>
          <a:p>
            <a:endParaRPr lang="en-US" baseline="0" dirty="0"/>
          </a:p>
          <a:p>
            <a:r>
              <a:rPr lang="en-US" baseline="0" dirty="0"/>
              <a:t>In fact, the mapping T that we describe earlier is invertible because the left schema has this particular constraint.</a:t>
            </a:r>
          </a:p>
          <a:p>
            <a:r>
              <a:rPr lang="en-US" baseline="0" dirty="0"/>
              <a:t>That, If paper has keyword k1 and published in conference c1 and paper2 also published in c1, </a:t>
            </a:r>
          </a:p>
          <a:p>
            <a:r>
              <a:rPr lang="en-US" baseline="0" dirty="0"/>
              <a:t>Then paper p2 must also has </a:t>
            </a:r>
            <a:r>
              <a:rPr lang="en-US" baseline="0" dirty="0" err="1"/>
              <a:t>keywork</a:t>
            </a:r>
            <a:r>
              <a:rPr lang="en-US" baseline="0" dirty="0"/>
              <a:t> k1.</a:t>
            </a:r>
          </a:p>
          <a:p>
            <a:endParaRPr lang="en-US" baseline="0" dirty="0"/>
          </a:p>
          <a:p>
            <a:r>
              <a:rPr lang="en-US" baseline="0" dirty="0"/>
              <a:t>*Without this constraint, say data mining doesn’t connect to Pattern mining.</a:t>
            </a:r>
          </a:p>
          <a:p>
            <a:r>
              <a:rPr lang="en-US" baseline="0" dirty="0"/>
              <a:t>I can still use mapping T to get the graph on the right.</a:t>
            </a:r>
          </a:p>
          <a:p>
            <a:r>
              <a:rPr lang="en-US" baseline="0" dirty="0"/>
              <a:t>However, I cannot use </a:t>
            </a:r>
            <a:r>
              <a:rPr lang="en-US" baseline="0" dirty="0" err="1"/>
              <a:t>T_inverse</a:t>
            </a:r>
            <a:r>
              <a:rPr lang="en-US" baseline="0" dirty="0"/>
              <a:t> to change the graph on the right 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get back the original.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/>
              <a:t>Because the graph on the right lose the fact that data mining is not connect to pattern mining.</a:t>
            </a:r>
          </a:p>
          <a:p>
            <a:r>
              <a:rPr lang="en-US" baseline="0" dirty="0"/>
              <a:t>*Hence, constraints somehow are necessary in invertible mapping that change the structure of the graph.</a:t>
            </a:r>
          </a:p>
          <a:p>
            <a:endParaRPr lang="en-US" baseline="0" dirty="0"/>
          </a:p>
          <a:p>
            <a:r>
              <a:rPr lang="en-US" baseline="0" dirty="0"/>
              <a:t>In fact, we have shown in our paper that, invertible mapping is induced by a schema constraint.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8B6CA-4698-419F-AA04-354D3B517D4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4729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we can see that invertible mappings</a:t>
            </a:r>
            <a:r>
              <a:rPr lang="en-US" baseline="0" dirty="0"/>
              <a:t> can change structure of the graph</a:t>
            </a:r>
          </a:p>
          <a:p>
            <a:r>
              <a:rPr lang="en-US" baseline="0" dirty="0"/>
              <a:t>And that mean it can change the structure pattern used in similarity measurement.</a:t>
            </a:r>
          </a:p>
          <a:p>
            <a:endParaRPr lang="en-US" baseline="0" dirty="0"/>
          </a:p>
          <a:p>
            <a:r>
              <a:rPr lang="en-US" baseline="0" dirty="0"/>
              <a:t>*for instance, consider the pattern of path between database and </a:t>
            </a:r>
            <a:r>
              <a:rPr lang="en-US" baseline="0" dirty="0" err="1"/>
              <a:t>vldb</a:t>
            </a:r>
            <a:endParaRPr lang="en-US" baseline="0" dirty="0"/>
          </a:p>
          <a:p>
            <a:r>
              <a:rPr lang="en-US" baseline="0" dirty="0"/>
              <a:t>Say, the path that follow keywords edge and then published-in edge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8B6CA-4698-419F-AA04-354D3B517D4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0341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*Hence, there are</a:t>
            </a:r>
            <a:r>
              <a:rPr lang="en-US" baseline="0" dirty="0"/>
              <a:t> two walks between database and </a:t>
            </a:r>
            <a:r>
              <a:rPr lang="en-US" baseline="0" dirty="0" err="1"/>
              <a:t>vldb</a:t>
            </a:r>
            <a:endParaRPr lang="en-US" baseline="0" dirty="0"/>
          </a:p>
          <a:p>
            <a:r>
              <a:rPr lang="en-US" baseline="0" dirty="0"/>
              <a:t>*On the other hand, if one only consider typical path, we have that there is only one path from database to VLDB in the right hand side using the pattern “area”.</a:t>
            </a:r>
          </a:p>
          <a:p>
            <a:endParaRPr lang="en-US" baseline="0" dirty="0"/>
          </a:p>
          <a:p>
            <a:r>
              <a:rPr lang="en-US" baseline="0" dirty="0"/>
              <a:t>So these two patterns kind of capture different information between two entities.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To</a:t>
            </a:r>
            <a:r>
              <a:rPr lang="en-US" baseline="0" dirty="0"/>
              <a:t> consider finding the pattern in the right graph that may capture the same information as keyword-</a:t>
            </a:r>
            <a:r>
              <a:rPr lang="en-US" baseline="0" dirty="0" err="1"/>
              <a:t>publishein</a:t>
            </a:r>
            <a:endParaRPr lang="en-US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8B6CA-4698-419F-AA04-354D3B517D4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990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may consider</a:t>
            </a:r>
            <a:r>
              <a:rPr lang="en-US" baseline="0" dirty="0"/>
              <a:t> adding the entities ( papers) that are also connected to VLDB via </a:t>
            </a:r>
            <a:r>
              <a:rPr lang="en-US" baseline="0" dirty="0" err="1"/>
              <a:t>publishedin</a:t>
            </a:r>
            <a:r>
              <a:rPr lang="en-US" baseline="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Which mean now we can have the same amount of paths, or patterns that carry the same information.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aseline="0" dirty="0"/>
              <a:t>From this observation, </a:t>
            </a:r>
            <a:r>
              <a:rPr lang="en-US" dirty="0"/>
              <a:t>we may need to consider expressive </a:t>
            </a:r>
            <a:r>
              <a:rPr lang="en-US" baseline="0" dirty="0"/>
              <a:t>language to describe patterns in order to enable structural generalizability when computing similarity score.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/>
              <a:t>In fact, there is more operations involve, that you may check them out in our papers.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8B6CA-4698-419F-AA04-354D3B517D4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147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 that</a:t>
            </a:r>
            <a:r>
              <a:rPr lang="en-US" baseline="0" dirty="0"/>
              <a:t> where we come ups with </a:t>
            </a:r>
            <a:r>
              <a:rPr lang="en-US" baseline="0" dirty="0" err="1"/>
              <a:t>RelSim</a:t>
            </a:r>
            <a:r>
              <a:rPr lang="en-US" baseline="0" dirty="0"/>
              <a:t>.</a:t>
            </a:r>
          </a:p>
          <a:p>
            <a:r>
              <a:rPr lang="en-US" baseline="0" dirty="0"/>
              <a:t>we extend existing algorithm such as RWR, </a:t>
            </a:r>
            <a:r>
              <a:rPr lang="en-US" baseline="0" dirty="0" err="1"/>
              <a:t>simrank</a:t>
            </a:r>
            <a:r>
              <a:rPr lang="en-US" baseline="0" dirty="0"/>
              <a:t> and </a:t>
            </a:r>
            <a:r>
              <a:rPr lang="en-US" baseline="0" dirty="0" err="1"/>
              <a:t>PathSim</a:t>
            </a:r>
            <a:endParaRPr lang="en-US" baseline="0" dirty="0"/>
          </a:p>
          <a:p>
            <a:r>
              <a:rPr lang="en-US" baseline="0" dirty="0"/>
              <a:t>So that it utilize the more expressive pattern languages in the computing similarity score.</a:t>
            </a:r>
          </a:p>
          <a:p>
            <a:endParaRPr lang="en-US" baseline="0" dirty="0"/>
          </a:p>
          <a:p>
            <a:r>
              <a:rPr lang="en-US" baseline="0" dirty="0"/>
              <a:t>*We have proved that, by using pattern under the language with the sufficient operations, </a:t>
            </a:r>
          </a:p>
          <a:p>
            <a:r>
              <a:rPr lang="en-US" baseline="0" dirty="0"/>
              <a:t>we can guarantee that</a:t>
            </a:r>
          </a:p>
          <a:p>
            <a:r>
              <a:rPr lang="en-US" baseline="0" dirty="0"/>
              <a:t>there exists another pattern in the transformed graph under invertible mapping,</a:t>
            </a:r>
          </a:p>
          <a:p>
            <a:r>
              <a:rPr lang="en-US" baseline="0" dirty="0"/>
              <a:t>Such that the similarity scores are the same.</a:t>
            </a:r>
          </a:p>
          <a:p>
            <a:r>
              <a:rPr lang="en-US" baseline="0" dirty="0"/>
              <a:t>And so, we have that the answers on the database and its variation are the same.</a:t>
            </a:r>
          </a:p>
          <a:p>
            <a:endParaRPr lang="en-US" baseline="0" dirty="0"/>
          </a:p>
          <a:p>
            <a:r>
              <a:rPr lang="en-US" baseline="0" dirty="0"/>
              <a:t>Note that we do not really invent the language, but here we show what operations of language are necessary.</a:t>
            </a:r>
            <a:endParaRPr lang="en-US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8B6CA-4698-419F-AA04-354D3B517D4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0833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Well,</a:t>
            </a:r>
            <a:r>
              <a:rPr lang="en-US" baseline="0" dirty="0"/>
              <a:t> there is some following question from our findings </a:t>
            </a:r>
            <a:r>
              <a:rPr lang="en-US" baseline="0" dirty="0" err="1"/>
              <a:t>tho</a:t>
            </a:r>
            <a:r>
              <a:rPr lang="en-US" baseline="0" dirty="0"/>
              <a:t>.</a:t>
            </a:r>
          </a:p>
          <a:p>
            <a:r>
              <a:rPr lang="en-US" baseline="0" dirty="0"/>
              <a:t>First, variations of structures are usually hidden from users</a:t>
            </a:r>
          </a:p>
          <a:p>
            <a:r>
              <a:rPr lang="en-US" baseline="0" dirty="0"/>
              <a:t>And second users may not know which </a:t>
            </a:r>
            <a:r>
              <a:rPr lang="en-US" baseline="0" dirty="0" err="1"/>
              <a:t>hpatterns</a:t>
            </a:r>
            <a:r>
              <a:rPr lang="en-US" baseline="0" dirty="0"/>
              <a:t> to use</a:t>
            </a:r>
          </a:p>
          <a:p>
            <a:endParaRPr lang="en-US" baseline="0" dirty="0"/>
          </a:p>
          <a:p>
            <a:r>
              <a:rPr lang="en-US" baseline="0" dirty="0"/>
              <a:t>To improve </a:t>
            </a:r>
            <a:r>
              <a:rPr lang="en-US" baseline="0" dirty="0" err="1"/>
              <a:t>usuability</a:t>
            </a:r>
            <a:r>
              <a:rPr lang="en-US" baseline="0" dirty="0"/>
              <a:t> of </a:t>
            </a:r>
            <a:r>
              <a:rPr lang="en-US" baseline="0" dirty="0" err="1"/>
              <a:t>RelSim</a:t>
            </a:r>
            <a:r>
              <a:rPr lang="en-US" baseline="0" dirty="0"/>
              <a:t>, we want to predict the patterns and its </a:t>
            </a:r>
            <a:r>
              <a:rPr lang="en-US" baseline="0" dirty="0" err="1"/>
              <a:t>varations</a:t>
            </a:r>
            <a:r>
              <a:rPr lang="en-US" baseline="0" dirty="0"/>
              <a:t> that ensure the </a:t>
            </a:r>
            <a:r>
              <a:rPr lang="en-US" baseline="0" dirty="0" err="1"/>
              <a:t>generalzibility</a:t>
            </a:r>
            <a:r>
              <a:rPr lang="en-US" baseline="0" dirty="0"/>
              <a:t> of the algorithm without having users to try to find all possible structural variations by themselves. </a:t>
            </a:r>
          </a:p>
          <a:p>
            <a:endParaRPr lang="en-US" baseline="0" dirty="0"/>
          </a:p>
          <a:p>
            <a:r>
              <a:rPr lang="en-US" baseline="0" dirty="0"/>
              <a:t>*since we know that invertible mappings are induced by schema constraints, and so mapping rules are partly described in the constraints itself.</a:t>
            </a:r>
          </a:p>
          <a:p>
            <a:r>
              <a:rPr lang="en-US" baseline="0" dirty="0"/>
              <a:t>We can try to directly predict the patterns from the constraint instead.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8B6CA-4698-419F-AA04-354D3B517D4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469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original problem of finding all</a:t>
            </a:r>
            <a:r>
              <a:rPr lang="en-US" baseline="0" dirty="0"/>
              <a:t> possible variations however is a hard problem.</a:t>
            </a:r>
          </a:p>
          <a:p>
            <a:r>
              <a:rPr lang="en-US" baseline="0" dirty="0"/>
              <a:t>So </a:t>
            </a:r>
            <a:r>
              <a:rPr lang="en-US" dirty="0"/>
              <a:t>we do need help by getting</a:t>
            </a:r>
            <a:r>
              <a:rPr lang="en-US" baseline="0" dirty="0"/>
              <a:t> simple relationship pattern between entities to reduce the complexity of the problem.</a:t>
            </a:r>
            <a:endParaRPr lang="en-US" dirty="0"/>
          </a:p>
          <a:p>
            <a:endParaRPr lang="en-US" dirty="0"/>
          </a:p>
          <a:p>
            <a:r>
              <a:rPr lang="en-US" dirty="0"/>
              <a:t>*Given a simple pattern between</a:t>
            </a:r>
            <a:r>
              <a:rPr lang="en-US" baseline="0" dirty="0"/>
              <a:t> entities of interests, a schema and constraint,</a:t>
            </a:r>
          </a:p>
          <a:p>
            <a:r>
              <a:rPr lang="en-US" dirty="0"/>
              <a:t>check overlapping between the simple pattern on the graph that represent the constraints</a:t>
            </a:r>
          </a:p>
          <a:p>
            <a:r>
              <a:rPr lang="en-US" dirty="0"/>
              <a:t>*find all those changes based on the</a:t>
            </a:r>
            <a:r>
              <a:rPr lang="en-US" baseline="0" dirty="0"/>
              <a:t> overlaps</a:t>
            </a:r>
            <a:endParaRPr lang="en-US" dirty="0"/>
          </a:p>
          <a:p>
            <a:r>
              <a:rPr lang="en-US" dirty="0"/>
              <a:t>*then aggregate the similarity score</a:t>
            </a:r>
            <a:r>
              <a:rPr lang="en-US" baseline="0" dirty="0"/>
              <a:t>s computed over each pattern.</a:t>
            </a:r>
          </a:p>
          <a:p>
            <a:endParaRPr lang="en-US" baseline="0" dirty="0"/>
          </a:p>
          <a:p>
            <a:r>
              <a:rPr lang="en-US" baseline="0" dirty="0"/>
              <a:t>The detail of our algorithm can be found in our paper.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8B6CA-4698-419F-AA04-354D3B517D4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405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empirical study, </a:t>
            </a:r>
          </a:p>
          <a:p>
            <a:r>
              <a:rPr lang="en-US" dirty="0"/>
              <a:t>we perform our experiments that over</a:t>
            </a:r>
            <a:r>
              <a:rPr lang="en-US" baseline="0" dirty="0"/>
              <a:t> </a:t>
            </a:r>
            <a:r>
              <a:rPr lang="en-US" baseline="0" dirty="0" err="1"/>
              <a:t>dblp</a:t>
            </a:r>
            <a:r>
              <a:rPr lang="en-US" baseline="0" dirty="0"/>
              <a:t> graph, and drug and disease dataset.</a:t>
            </a:r>
          </a:p>
          <a:p>
            <a:r>
              <a:rPr lang="en-US" baseline="0" dirty="0"/>
              <a:t>That you may check the results in our paper. </a:t>
            </a:r>
          </a:p>
          <a:p>
            <a:endParaRPr lang="en-US" baseline="0" dirty="0"/>
          </a:p>
          <a:p>
            <a:r>
              <a:rPr lang="en-US" baseline="0" dirty="0"/>
              <a:t>*** </a:t>
            </a:r>
            <a:r>
              <a:rPr lang="en-US" baseline="0" dirty="0" err="1"/>
              <a:t>skippp</a:t>
            </a:r>
            <a:r>
              <a:rPr lang="en-US" baseline="0" dirty="0"/>
              <a:t> to 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8B6CA-4698-419F-AA04-354D3B517D4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673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We test structurally generalizability by measuring average ranking difference of answers from databases and their variations.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8B6CA-4698-419F-AA04-354D3B517D4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482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also test</a:t>
            </a:r>
            <a:r>
              <a:rPr lang="en-US" baseline="0" dirty="0"/>
              <a:t> the efficiency of </a:t>
            </a:r>
            <a:r>
              <a:rPr lang="en-US" baseline="0" dirty="0" err="1"/>
              <a:t>RelSim</a:t>
            </a:r>
            <a:r>
              <a:rPr lang="en-US" baseline="0" dirty="0"/>
              <a:t> with its underlying algorithms to see the overhead of extra operation from </a:t>
            </a:r>
            <a:r>
              <a:rPr lang="en-US" baseline="0" dirty="0" err="1"/>
              <a:t>RelSim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8B6CA-4698-419F-AA04-354D3B517D4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394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Graph</a:t>
            </a:r>
            <a:r>
              <a:rPr lang="en-US" baseline="0" dirty="0"/>
              <a:t> is one of popular data model that can store and represents information about entities and relationship between them.</a:t>
            </a:r>
          </a:p>
          <a:p>
            <a:r>
              <a:rPr lang="en-US" baseline="0" dirty="0"/>
              <a:t>ML algorithms hence are widely use on graphs especially to utilize the features based on the structural properties of the graphs.</a:t>
            </a:r>
          </a:p>
          <a:p>
            <a:r>
              <a:rPr lang="en-US" baseline="0" dirty="0"/>
              <a:t>*For instance, given a bibliographic data graph that shows information about conferences, publications and related research areas. One may want to find similar research area to “data mining”.</a:t>
            </a:r>
          </a:p>
          <a:p>
            <a:r>
              <a:rPr lang="en-US" baseline="0" dirty="0"/>
              <a:t>One algorithm that can be use is random walk with restart. </a:t>
            </a:r>
          </a:p>
          <a:p>
            <a:r>
              <a:rPr lang="en-US" baseline="0" dirty="0"/>
              <a:t>The algorithm measure degree of similarity between nodes in graphs based on the probability that a random walk from data mining to other research area nodes. </a:t>
            </a:r>
          </a:p>
          <a:p>
            <a:r>
              <a:rPr lang="en-US" baseline="0" dirty="0"/>
              <a:t>The higher the probability is, the more similar the research area is to data mining.</a:t>
            </a:r>
          </a:p>
          <a:p>
            <a:endParaRPr lang="en-US" baseline="0" dirty="0"/>
          </a:p>
          <a:p>
            <a:r>
              <a:rPr lang="en-US" baseline="0" dirty="0"/>
              <a:t>To utilize structural properties of this graph, instead of fully randomly walk on the graph, RWR may use only random walk that follow </a:t>
            </a:r>
            <a:r>
              <a:rPr lang="en-US" baseline="0" dirty="0" err="1"/>
              <a:t>cetain</a:t>
            </a:r>
            <a:r>
              <a:rPr lang="en-US" baseline="0" dirty="0"/>
              <a:t> steps or patterns in the data.</a:t>
            </a:r>
          </a:p>
          <a:p>
            <a:r>
              <a:rPr lang="en-US" baseline="0" dirty="0"/>
              <a:t>*For instance, walks must follow a pattern that visits keywords edge and paper entities before going back to another research area.</a:t>
            </a:r>
          </a:p>
          <a:p>
            <a:r>
              <a:rPr lang="en-US" baseline="0" dirty="0"/>
              <a:t>*Or a random walk that follow walk patterns that visit keyword edge, published-in edge to reach some conference between walk back to some other research area.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8B6CA-4698-419F-AA04-354D3B517D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026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this is all, we have proposed an effective similarity</a:t>
            </a:r>
            <a:r>
              <a:rPr lang="en-US" baseline="0" dirty="0"/>
              <a:t> search algorithms that generalize over a wide structural variation of graph data.</a:t>
            </a:r>
          </a:p>
          <a:p>
            <a:r>
              <a:rPr lang="en-US" dirty="0"/>
              <a:t>An interesting future work is to investigate the connection between the traditional notion of generalizability</a:t>
            </a:r>
            <a:r>
              <a:rPr lang="en-US" baseline="0" dirty="0"/>
              <a:t> and </a:t>
            </a:r>
            <a:r>
              <a:rPr lang="en-US" dirty="0"/>
              <a:t>structural generalizability for supervised and unsupervised learning on graphs.</a:t>
            </a:r>
          </a:p>
          <a:p>
            <a:r>
              <a:rPr lang="en-US" dirty="0"/>
              <a:t>Also data augmentation problems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8B6CA-4698-419F-AA04-354D3B517D4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40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There are a lot of machine</a:t>
            </a:r>
            <a:r>
              <a:rPr lang="en-US" baseline="0" dirty="0"/>
              <a:t> learning algorithms.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Some are shown to be effective and efficient over certain dataset or structures and such.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With</a:t>
            </a:r>
            <a:r>
              <a:rPr lang="en-US" baseline="0" dirty="0"/>
              <a:t> many data sources, a good ml algorithm should generalize.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*So</a:t>
            </a:r>
            <a:r>
              <a:rPr lang="en-US" baseline="0" dirty="0"/>
              <a:t> </a:t>
            </a:r>
            <a:r>
              <a:rPr lang="en-US" dirty="0"/>
              <a:t>What do we mean by good ML algorithms generalize,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let us take an example for Images, say someone comes</a:t>
            </a:r>
            <a:r>
              <a:rPr lang="en-US" baseline="0" dirty="0"/>
              <a:t> up </a:t>
            </a:r>
            <a:r>
              <a:rPr lang="en-US" dirty="0"/>
              <a:t>a classification algorithm that does well in one dog vs cat domain, then</a:t>
            </a:r>
            <a:r>
              <a:rPr lang="en-US" baseline="0" dirty="0"/>
              <a:t> how will this algorithm perform </a:t>
            </a:r>
            <a:r>
              <a:rPr lang="en-US" dirty="0"/>
              <a:t>for a new domain say stop signal classification.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*This</a:t>
            </a:r>
            <a:r>
              <a:rPr lang="en-US" baseline="0" dirty="0"/>
              <a:t> is where we have variation in the data contents.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*but we surely expect the algorithm to do equally well in a dataset with the same images but in say different angles or crops.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*</a:t>
            </a:r>
            <a:r>
              <a:rPr lang="en-US" baseline="0" dirty="0"/>
              <a:t>This is where we consider variation in the structure of the data that a good algorithm should be able to handle.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*following the same analogy,</a:t>
            </a:r>
            <a:r>
              <a:rPr lang="en-US" baseline="0" dirty="0"/>
              <a:t> the question is are</a:t>
            </a:r>
            <a:r>
              <a:rPr lang="en-US" dirty="0"/>
              <a:t> ML algorithms perform the same for two different structural</a:t>
            </a:r>
            <a:r>
              <a:rPr lang="en-US" baseline="0" dirty="0"/>
              <a:t> representation</a:t>
            </a:r>
            <a:r>
              <a:rPr lang="en-US" dirty="0"/>
              <a:t> of the graph database even when they represent the same information, but just in a different structure (or with variation</a:t>
            </a:r>
            <a:r>
              <a:rPr lang="en-US" baseline="0" dirty="0"/>
              <a:t> of structure)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8B6CA-4698-419F-AA04-354D3B517D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010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</a:t>
            </a:r>
            <a:r>
              <a:rPr lang="en-US" baseline="0" dirty="0"/>
              <a:t> an example of what we mean by structural variation with the same information content.</a:t>
            </a:r>
          </a:p>
          <a:p>
            <a:endParaRPr lang="en-US" baseline="0" dirty="0"/>
          </a:p>
          <a:p>
            <a:r>
              <a:rPr lang="en-US" baseline="0" dirty="0"/>
              <a:t>We will no show two graphs with two structural representations, and have the same information.</a:t>
            </a:r>
          </a:p>
          <a:p>
            <a:r>
              <a:rPr lang="en-US" baseline="0" dirty="0"/>
              <a:t>*First, we have that that two data graphs should contain the same set of entities.</a:t>
            </a:r>
          </a:p>
          <a:p>
            <a:r>
              <a:rPr lang="en-US" baseline="0" dirty="0"/>
              <a:t>Here, we have these research areas, papers, and conferences entities.</a:t>
            </a:r>
          </a:p>
          <a:p>
            <a:r>
              <a:rPr lang="en-US" baseline="0" dirty="0"/>
              <a:t>*Then say we have relationship showing where papers are published in which conferences. The same in both graphs.</a:t>
            </a:r>
          </a:p>
          <a:p>
            <a:r>
              <a:rPr lang="en-US" baseline="0" dirty="0"/>
              <a:t>*as conferences are related to some research areas…</a:t>
            </a:r>
          </a:p>
          <a:p>
            <a:r>
              <a:rPr lang="en-US" baseline="0" dirty="0"/>
              <a:t>That means those papers in the conferences is somewhat related to these research areas (indirectly)</a:t>
            </a:r>
          </a:p>
          <a:p>
            <a:r>
              <a:rPr lang="en-US" baseline="0" dirty="0"/>
              <a:t>*In the bottom graph, we explicitly have edges to show those indirect relationships between research areas and the papers.</a:t>
            </a:r>
          </a:p>
          <a:p>
            <a:r>
              <a:rPr lang="en-US" baseline="0" dirty="0"/>
              <a:t>*Also, these yellow edges that show relationship between research areas and conferences can be removed, as it can be infer from these pink and blue edges together in the second graph.</a:t>
            </a:r>
          </a:p>
          <a:p>
            <a:r>
              <a:rPr lang="en-US" baseline="0" dirty="0"/>
              <a:t>Then we can say that these two graphs, intuitively, provide the same content.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8B6CA-4698-419F-AA04-354D3B517D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74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Well, why do</a:t>
            </a:r>
            <a:r>
              <a:rPr lang="en-US" baseline="0" dirty="0"/>
              <a:t> this concept of generalizability against structural representation variation is important?</a:t>
            </a:r>
          </a:p>
          <a:p>
            <a:r>
              <a:rPr lang="en-US" baseline="0" dirty="0"/>
              <a:t>In fact, research in database shows </a:t>
            </a:r>
            <a:r>
              <a:rPr lang="en-US" baseline="0" dirty="0" err="1"/>
              <a:t>tha</a:t>
            </a:r>
            <a:r>
              <a:rPr lang="en-US" baseline="0" dirty="0"/>
              <a:t> </a:t>
            </a:r>
            <a:r>
              <a:rPr lang="en-US" baseline="0" dirty="0" err="1"/>
              <a:t>tstructural</a:t>
            </a:r>
            <a:r>
              <a:rPr lang="en-US" baseline="0" dirty="0"/>
              <a:t> variations is prevalent especially in data integration and data exchange.</a:t>
            </a:r>
          </a:p>
          <a:p>
            <a:endParaRPr lang="en-US" baseline="0" dirty="0"/>
          </a:p>
          <a:p>
            <a:r>
              <a:rPr lang="en-US" baseline="0" dirty="0"/>
              <a:t>*Let’s look at two representations of the bibliographic graph with the same content as in previous slides,</a:t>
            </a:r>
          </a:p>
          <a:p>
            <a:r>
              <a:rPr lang="en-US" baseline="0" dirty="0"/>
              <a:t>Again we want to find similar research area to “data mining” using RWR.</a:t>
            </a:r>
          </a:p>
          <a:p>
            <a:r>
              <a:rPr lang="en-US" baseline="0" dirty="0"/>
              <a:t>RWR </a:t>
            </a:r>
            <a:r>
              <a:rPr lang="en-US" baseline="0" dirty="0" err="1"/>
              <a:t>maythe</a:t>
            </a:r>
            <a:r>
              <a:rPr lang="en-US" baseline="0" dirty="0"/>
              <a:t> answer differently over the two graphs due to the different in the connectivity between the nodes.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However,</a:t>
            </a:r>
            <a:r>
              <a:rPr lang="en-US" baseline="0" dirty="0"/>
              <a:t> </a:t>
            </a:r>
            <a:r>
              <a:rPr lang="en-US" dirty="0"/>
              <a:t>as</a:t>
            </a:r>
            <a:r>
              <a:rPr lang="en-US" baseline="0" dirty="0"/>
              <a:t> the two graphs have the same information content,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we would expect that RWR to return the same answers.</a:t>
            </a:r>
            <a:endParaRPr lang="en-US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8B6CA-4698-419F-AA04-354D3B517D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722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Current ML algorithms are not structurally</a:t>
            </a:r>
            <a:r>
              <a:rPr lang="en-US" baseline="0" dirty="0"/>
              <a:t> generalizable, or at least they are not evaluated its structural generalizability.</a:t>
            </a:r>
          </a:p>
          <a:p>
            <a:r>
              <a:rPr lang="en-US" baseline="0" dirty="0"/>
              <a:t>So we cannot guarantee the accuracy of the algorithms on graphs other than the one used to develop them.</a:t>
            </a:r>
          </a:p>
          <a:p>
            <a:endParaRPr lang="en-US" baseline="0" dirty="0"/>
          </a:p>
          <a:p>
            <a:r>
              <a:rPr lang="en-US" baseline="0" dirty="0"/>
              <a:t>* In this paper, we pursue the strongest form of structural generalizability</a:t>
            </a:r>
          </a:p>
          <a:p>
            <a:r>
              <a:rPr lang="en-US" baseline="0" dirty="0"/>
              <a:t>That is algorithm should return same results on all structural </a:t>
            </a:r>
            <a:r>
              <a:rPr lang="en-US" baseline="0" dirty="0" err="1"/>
              <a:t>variaions</a:t>
            </a:r>
            <a:endParaRPr lang="en-US" baseline="0" dirty="0"/>
          </a:p>
          <a:p>
            <a:r>
              <a:rPr lang="en-US" baseline="0" dirty="0"/>
              <a:t>As long as they represent the same information (same set of entities and relationships)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8B6CA-4698-419F-AA04-354D3B517D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14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Graph database model</a:t>
            </a:r>
            <a:r>
              <a:rPr lang="en-US" baseline="0" dirty="0"/>
              <a:t> is simply a set of vertices and edges with labels</a:t>
            </a:r>
          </a:p>
          <a:p>
            <a:r>
              <a:rPr lang="en-US" baseline="0" dirty="0"/>
              <a:t>*With schema of a database a meta-view of the graph database</a:t>
            </a:r>
          </a:p>
          <a:p>
            <a:r>
              <a:rPr lang="en-US" baseline="0" dirty="0"/>
              <a:t>Here, in this case, it is simply research area-</a:t>
            </a:r>
            <a:r>
              <a:rPr lang="en-US" baseline="0" dirty="0" err="1"/>
              <a:t>keywrods</a:t>
            </a:r>
            <a:r>
              <a:rPr lang="en-US" baseline="0" dirty="0"/>
              <a:t> edge paper, published in edge to conference.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8B6CA-4698-419F-AA04-354D3B517D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0857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see how structural representation of a data graph changes, we are looking into the schema mapping.</a:t>
            </a:r>
          </a:p>
          <a:p>
            <a:r>
              <a:rPr lang="en-US" baseline="0" dirty="0"/>
              <a:t>Mapping is simply a set of logical rules that describe how to convert a database from a source schema to a target schema.</a:t>
            </a:r>
          </a:p>
          <a:p>
            <a:r>
              <a:rPr lang="en-US" baseline="0" dirty="0"/>
              <a:t>One may write rules in the form of tuple generating </a:t>
            </a:r>
            <a:r>
              <a:rPr lang="en-US" baseline="0" dirty="0" err="1"/>
              <a:t>dependcny</a:t>
            </a:r>
            <a:r>
              <a:rPr lang="en-US" baseline="0" dirty="0"/>
              <a:t>.</a:t>
            </a:r>
          </a:p>
          <a:p>
            <a:r>
              <a:rPr lang="en-US" baseline="0" dirty="0"/>
              <a:t>*For the graph on the left, we can use the mapping T that create an edge “area” between research areas and a conferences that are connected via </a:t>
            </a:r>
            <a:r>
              <a:rPr lang="en-US" baseline="0" dirty="0" err="1"/>
              <a:t>keywords.and.published</a:t>
            </a:r>
            <a:r>
              <a:rPr lang="en-US" baseline="0" dirty="0"/>
              <a:t>-in path.</a:t>
            </a:r>
          </a:p>
          <a:p>
            <a:r>
              <a:rPr lang="en-US" baseline="0" dirty="0"/>
              <a:t>And a rule that keep all published-in edges.</a:t>
            </a:r>
          </a:p>
          <a:p>
            <a:endParaRPr lang="en-US" baseline="0" dirty="0"/>
          </a:p>
          <a:p>
            <a:r>
              <a:rPr lang="en-US" baseline="0" dirty="0"/>
              <a:t>Note that, the schema mapping is defined over schema rather than the database instances.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8B6CA-4698-419F-AA04-354D3B517D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58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mentioned earlier</a:t>
            </a:r>
            <a:r>
              <a:rPr lang="en-US" baseline="0" dirty="0"/>
              <a:t> that we are only interested in the database and its variations that have the same information.</a:t>
            </a:r>
          </a:p>
          <a:p>
            <a:r>
              <a:rPr lang="en-US" baseline="0" dirty="0"/>
              <a:t>Therefore, we are only interested in invertible mappings.</a:t>
            </a:r>
          </a:p>
          <a:p>
            <a:r>
              <a:rPr lang="en-US" baseline="0" dirty="0"/>
              <a:t>A mapping is invertible </a:t>
            </a:r>
            <a:r>
              <a:rPr lang="en-US" baseline="0" dirty="0" err="1"/>
              <a:t>iff</a:t>
            </a:r>
            <a:r>
              <a:rPr lang="en-US" baseline="0" dirty="0"/>
              <a:t> there is another mapping (or inverse) that can revert all transformed database under the mapping back to their original.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In this example, consider </a:t>
            </a:r>
            <a:r>
              <a:rPr lang="en-US" baseline="0" dirty="0" err="1"/>
              <a:t>T_inverse</a:t>
            </a:r>
            <a:r>
              <a:rPr lang="en-US" baseline="0" dirty="0"/>
              <a:t> that keeps edge published-in, and creates edge “keyword” between a paper and a research area in the transformed graph </a:t>
            </a:r>
            <a:r>
              <a:rPr lang="en-US" baseline="0" dirty="0" err="1"/>
              <a:t>whenerver</a:t>
            </a:r>
            <a:r>
              <a:rPr lang="en-US" baseline="0" dirty="0"/>
              <a:t> there is a path </a:t>
            </a:r>
            <a:r>
              <a:rPr lang="en-US" baseline="0" dirty="0" err="1"/>
              <a:t>area.published</a:t>
            </a:r>
            <a:r>
              <a:rPr lang="en-US" baseline="0" dirty="0"/>
              <a:t> in between them in the data source.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The rule can change the data graph on the right back to the one on the left.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/>
              <a:t>If this </a:t>
            </a:r>
            <a:r>
              <a:rPr lang="en-US" baseline="0" dirty="0" err="1"/>
              <a:t>T_inverse</a:t>
            </a:r>
            <a:r>
              <a:rPr lang="en-US" baseline="0" dirty="0"/>
              <a:t> can do so for any data graph under the target schema back to the original graph.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/>
              <a:t>Then T is invertible.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8B6CA-4698-419F-AA04-354D3B517D4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5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0923" y="1122363"/>
            <a:ext cx="9730154" cy="2387600"/>
          </a:xfrm>
        </p:spPr>
        <p:txBody>
          <a:bodyPr anchor="b"/>
          <a:lstStyle>
            <a:lvl1pPr algn="ctr">
              <a:defRPr sz="60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0923" y="3602038"/>
            <a:ext cx="973015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038B0-87FF-4551-B849-A03CE77AFA6F}" type="datetime1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58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D48-E34D-410F-AA72-6A02619FFD4C}" type="datetime1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0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5643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6669" y="365125"/>
            <a:ext cx="815926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D3D0-B3F8-48E2-9936-A1646B39285D}" type="datetime1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310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669" y="365126"/>
            <a:ext cx="10978662" cy="927344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669" y="1424354"/>
            <a:ext cx="10978662" cy="47526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669" y="6356350"/>
            <a:ext cx="2974731" cy="365125"/>
          </a:xfrm>
        </p:spPr>
        <p:txBody>
          <a:bodyPr/>
          <a:lstStyle/>
          <a:p>
            <a:fld id="{B0E95549-AD0E-4531-9CDA-AC688D21C24B}" type="datetime1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2974731" cy="365125"/>
          </a:xfrm>
        </p:spPr>
        <p:txBody>
          <a:bodyPr/>
          <a:lstStyle/>
          <a:p>
            <a:fld id="{4B91ECA0-C3EA-40E4-B7C2-2E093091D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32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B9979-D44C-480E-9F2C-68FA4B2B9581}" type="datetime1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690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6669" y="1825625"/>
            <a:ext cx="541313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41313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A80F-3A97-4514-8D70-832992F732CB}" type="datetime1">
              <a:rPr lang="en-US" smtClean="0"/>
              <a:t>5/29/25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9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669" y="365125"/>
            <a:ext cx="10978661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6670" y="1681163"/>
            <a:ext cx="539090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6670" y="2505075"/>
            <a:ext cx="539090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41313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41313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F476E-3937-40D4-BFCB-431709F0710D}" type="datetime1">
              <a:rPr lang="en-US" smtClean="0"/>
              <a:t>5/29/25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779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CF02-EC66-452E-9F5A-31E0D466FE4E}" type="datetime1">
              <a:rPr lang="en-US" smtClean="0"/>
              <a:t>5/29/25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778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CA310-4EAC-44DB-B4E6-A540DD5A2053}" type="datetime1">
              <a:rPr lang="en-US" smtClean="0"/>
              <a:t>5/29/25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89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670" y="457200"/>
            <a:ext cx="4165356" cy="1600200"/>
          </a:xfrm>
        </p:spPr>
        <p:txBody>
          <a:bodyPr anchor="b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40214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6670" y="2057400"/>
            <a:ext cx="416535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53AA-30B0-4337-BC1C-A4AB9D366A27}" type="datetime1">
              <a:rPr lang="en-US" smtClean="0"/>
              <a:t>5/29/25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585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670" y="457200"/>
            <a:ext cx="4165356" cy="1600200"/>
          </a:xfrm>
        </p:spPr>
        <p:txBody>
          <a:bodyPr anchor="b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4021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6670" y="2057400"/>
            <a:ext cx="416535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8218-7E1E-4424-9058-B3FBA1A7C246}" type="datetime1">
              <a:rPr lang="en-US" smtClean="0"/>
              <a:t>5/29/25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858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6669" y="365126"/>
            <a:ext cx="10978662" cy="927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6669" y="1424354"/>
            <a:ext cx="10978662" cy="4752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6669" y="6356350"/>
            <a:ext cx="29747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2B8B8-B10B-4201-867C-3247F280EF5F}" type="datetime1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599" y="6356350"/>
            <a:ext cx="29747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1ECA0-C3EA-40E4-B7C2-2E093091D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248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commons.wikimedia.org/wiki/File:Gatos-perros.jpg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n.wiktionary.org/wiki/stop_sign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s://commons.wikimedia.org/wiki/File:2015-01-13_13_35_03_Traffic_signal_ahead_sign_on_South_5th_Street_(Nevada_State_Route_227)_in_Elko,_Nevada.JPG" TargetMode="External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56993"/>
            <a:ext cx="9144000" cy="238760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Structural Generalizability</a:t>
            </a:r>
            <a:b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- the Case of Similarity Search -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13407"/>
            <a:ext cx="9144000" cy="2247777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200" b="1" dirty="0" err="1"/>
              <a:t>Yodsawalai</a:t>
            </a:r>
            <a:r>
              <a:rPr lang="en-US" sz="2200" b="1" dirty="0"/>
              <a:t> Chodpathumwan</a:t>
            </a:r>
            <a:r>
              <a:rPr lang="en-US" sz="2200" dirty="0"/>
              <a:t>, KMUTNB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200" dirty="0" err="1"/>
              <a:t>Arash</a:t>
            </a:r>
            <a:r>
              <a:rPr lang="en-US" sz="2200" dirty="0"/>
              <a:t> </a:t>
            </a:r>
            <a:r>
              <a:rPr lang="en-US" sz="2200" dirty="0" err="1"/>
              <a:t>Termehchy</a:t>
            </a:r>
            <a:r>
              <a:rPr lang="en-US" sz="2200" dirty="0"/>
              <a:t>, OSU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200" dirty="0"/>
              <a:t>Stephen A. Ramsey, OSU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200" dirty="0" err="1"/>
              <a:t>Aayam</a:t>
            </a:r>
            <a:r>
              <a:rPr lang="en-US" sz="2200" dirty="0"/>
              <a:t> </a:t>
            </a:r>
            <a:r>
              <a:rPr lang="en-US" sz="2200" dirty="0" err="1"/>
              <a:t>Shresta</a:t>
            </a:r>
            <a:r>
              <a:rPr lang="en-US" sz="2200" dirty="0"/>
              <a:t>, OSU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200" dirty="0"/>
              <a:t>Amy Glen, OSU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200" dirty="0"/>
              <a:t>Zheng Liu, OSU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3429000"/>
            <a:ext cx="9144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7922861" y="5237161"/>
            <a:ext cx="2745139" cy="724023"/>
            <a:chOff x="8678487" y="5783807"/>
            <a:chExt cx="3230525" cy="852042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78487" y="5783807"/>
              <a:ext cx="1422539" cy="852042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01026" y="5783807"/>
              <a:ext cx="865896" cy="852042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138118" y="5783809"/>
              <a:ext cx="770894" cy="8520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93402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Invertible Mapping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/>
                  <a:t>A schema mapping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>
                    <a:solidFill>
                      <a:srgbClr val="C00000"/>
                    </a:solidFill>
                  </a:rPr>
                  <a:t>preserves information</a:t>
                </a:r>
                <a:r>
                  <a:rPr lang="en-US" sz="2400" dirty="0"/>
                  <a:t>, e.g. </a:t>
                </a:r>
                <a:r>
                  <a:rPr lang="en-US" sz="2400" b="1" dirty="0"/>
                  <a:t>invertible</a:t>
                </a:r>
              </a:p>
              <a:p>
                <a:pPr marL="225425" lvl="1" indent="0">
                  <a:buNone/>
                </a:pPr>
                <a:r>
                  <a:rPr lang="en-US" dirty="0"/>
                  <a:t>if there is a mapping that convert any transformed databases under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 to their original</a:t>
                </a:r>
              </a:p>
              <a:p>
                <a:pPr marL="225425" lvl="1" indent="0">
                  <a:buNone/>
                </a:pPr>
                <a:endParaRPr lang="en-US" dirty="0"/>
              </a:p>
              <a:p>
                <a:pPr marL="225425" lvl="1" indent="0">
                  <a:buNone/>
                </a:pPr>
                <a:endParaRPr lang="en-US" dirty="0"/>
              </a:p>
              <a:p>
                <a:pPr marL="225425" lvl="1" indent="0">
                  <a:buNone/>
                </a:pPr>
                <a:endParaRPr lang="en-US" dirty="0"/>
              </a:p>
              <a:p>
                <a:pPr marL="225425" lvl="1" indent="0">
                  <a:buNone/>
                </a:pPr>
                <a:endParaRPr lang="en-US" dirty="0"/>
              </a:p>
              <a:p>
                <a:pPr marL="225425" lvl="1" indent="0">
                  <a:buNone/>
                </a:pPr>
                <a:endParaRPr lang="en-US" dirty="0"/>
              </a:p>
              <a:p>
                <a:pPr marL="225425" lvl="1" indent="0">
                  <a:buNone/>
                </a:pPr>
                <a:endParaRPr lang="en-US" dirty="0"/>
              </a:p>
              <a:p>
                <a:pPr marL="225425" lvl="1" indent="0">
                  <a:buNone/>
                </a:pPr>
                <a:endParaRPr lang="en-US" dirty="0"/>
              </a:p>
              <a:p>
                <a:pPr marL="225425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brk m:alnAt="7"/>
                                  </m:rPr>
                                  <a:rPr lang="en-US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𝑻</m:t>
                                </m:r>
                              </m:e>
                              <m:sub>
                                <m:r>
                                  <m:rPr>
                                    <m:brk m:alnAt="7"/>
                                  </m:rPr>
                                  <a:rPr lang="en-US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  <m:r>
                                  <a:rPr lang="en-US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𝒏𝒗𝒆𝒓𝒔𝒆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≔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{ 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area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puslished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in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keyw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𝑜𝑟𝑑𝑠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</m:mr>
                        <m:mr>
                          <m:e/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published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in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published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in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r>
                              <m:rPr>
                                <m:nor/>
                              </m:rPr>
                              <a:rPr lang="en-US" dirty="0"/>
                              <m:t> 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}</m:t>
                            </m:r>
                          </m:e>
                        </m:mr>
                      </m:m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  <a:p>
                <a:pPr marL="225425" lvl="1" indent="0">
                  <a:buNone/>
                </a:pPr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889" t="-1797" r="-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10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6222008" y="2742315"/>
            <a:ext cx="5754859" cy="1916110"/>
            <a:chOff x="2474532" y="2196053"/>
            <a:chExt cx="5754859" cy="191611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C2A3DEA-E723-B54A-893A-0981CD1C1CC5}"/>
                </a:ext>
              </a:extLst>
            </p:cNvPr>
            <p:cNvSpPr/>
            <p:nvPr/>
          </p:nvSpPr>
          <p:spPr>
            <a:xfrm>
              <a:off x="2474532" y="2196053"/>
              <a:ext cx="5754859" cy="1916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2474532" y="2383239"/>
              <a:ext cx="2128557" cy="1597181"/>
              <a:chOff x="2311070" y="4905344"/>
              <a:chExt cx="2368211" cy="1597181"/>
            </a:xfrm>
          </p:grpSpPr>
          <p:sp>
            <p:nvSpPr>
              <p:cNvPr id="25" name="TextBox 37">
                <a:extLst>
                  <a:ext uri="{FF2B5EF4-FFF2-40B4-BE49-F238E27FC236}">
                    <a16:creationId xmlns:a16="http://schemas.microsoft.com/office/drawing/2014/main" id="{5C4AC9BE-4065-F046-AD3A-0E06C602640D}"/>
                  </a:ext>
                </a:extLst>
              </p:cNvPr>
              <p:cNvSpPr txBox="1"/>
              <p:nvPr/>
            </p:nvSpPr>
            <p:spPr>
              <a:xfrm>
                <a:off x="3043613" y="4905344"/>
                <a:ext cx="113986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Database</a:t>
                </a:r>
              </a:p>
            </p:txBody>
          </p:sp>
          <p:sp>
            <p:nvSpPr>
              <p:cNvPr id="26" name="TextBox 38">
                <a:extLst>
                  <a:ext uri="{FF2B5EF4-FFF2-40B4-BE49-F238E27FC236}">
                    <a16:creationId xmlns:a16="http://schemas.microsoft.com/office/drawing/2014/main" id="{019316AC-A68F-BE48-AF8E-600DCCB8F01D}"/>
                  </a:ext>
                </a:extLst>
              </p:cNvPr>
              <p:cNvSpPr txBox="1"/>
              <p:nvPr/>
            </p:nvSpPr>
            <p:spPr>
              <a:xfrm>
                <a:off x="2894205" y="5546261"/>
                <a:ext cx="14386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Data Mining</a:t>
                </a:r>
              </a:p>
            </p:txBody>
          </p:sp>
          <p:sp>
            <p:nvSpPr>
              <p:cNvPr id="27" name="TextBox 39">
                <a:extLst>
                  <a:ext uri="{FF2B5EF4-FFF2-40B4-BE49-F238E27FC236}">
                    <a16:creationId xmlns:a16="http://schemas.microsoft.com/office/drawing/2014/main" id="{3CF1C0BA-64E9-5C4D-AB8D-B4BB1A541805}"/>
                  </a:ext>
                </a:extLst>
              </p:cNvPr>
              <p:cNvSpPr txBox="1"/>
              <p:nvPr/>
            </p:nvSpPr>
            <p:spPr>
              <a:xfrm>
                <a:off x="2311070" y="6163971"/>
                <a:ext cx="236821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Software Engineering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5183372" y="2557609"/>
              <a:ext cx="853762" cy="1271647"/>
              <a:chOff x="5965172" y="5103749"/>
              <a:chExt cx="949887" cy="1271647"/>
            </a:xfrm>
          </p:grpSpPr>
          <p:sp>
            <p:nvSpPr>
              <p:cNvPr id="23" name="TextBox 43">
                <a:extLst>
                  <a:ext uri="{FF2B5EF4-FFF2-40B4-BE49-F238E27FC236}">
                    <a16:creationId xmlns:a16="http://schemas.microsoft.com/office/drawing/2014/main" id="{8D99CF5A-C1B4-5E42-B3D8-442E17FD8C72}"/>
                  </a:ext>
                </a:extLst>
              </p:cNvPr>
              <p:cNvSpPr txBox="1"/>
              <p:nvPr/>
            </p:nvSpPr>
            <p:spPr>
              <a:xfrm>
                <a:off x="5965172" y="5103749"/>
                <a:ext cx="81210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VLDB</a:t>
                </a:r>
              </a:p>
            </p:txBody>
          </p:sp>
          <p:sp>
            <p:nvSpPr>
              <p:cNvPr id="24" name="TextBox 44">
                <a:extLst>
                  <a:ext uri="{FF2B5EF4-FFF2-40B4-BE49-F238E27FC236}">
                    <a16:creationId xmlns:a16="http://schemas.microsoft.com/office/drawing/2014/main" id="{24347D89-B92D-9047-A513-38311FA19B0B}"/>
                  </a:ext>
                </a:extLst>
              </p:cNvPr>
              <p:cNvSpPr txBox="1"/>
              <p:nvPr/>
            </p:nvSpPr>
            <p:spPr>
              <a:xfrm>
                <a:off x="5965172" y="6036842"/>
                <a:ext cx="94988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SIGKDD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6564859" y="2383239"/>
              <a:ext cx="1654991" cy="1607867"/>
              <a:chOff x="7910764" y="4905344"/>
              <a:chExt cx="1841326" cy="1607867"/>
            </a:xfrm>
          </p:grpSpPr>
          <p:sp>
            <p:nvSpPr>
              <p:cNvPr id="20" name="TextBox 40">
                <a:extLst>
                  <a:ext uri="{FF2B5EF4-FFF2-40B4-BE49-F238E27FC236}">
                    <a16:creationId xmlns:a16="http://schemas.microsoft.com/office/drawing/2014/main" id="{6BE3D176-FE70-C747-A122-8B28AEB73C4D}"/>
                  </a:ext>
                </a:extLst>
              </p:cNvPr>
              <p:cNvSpPr txBox="1"/>
              <p:nvPr/>
            </p:nvSpPr>
            <p:spPr>
              <a:xfrm>
                <a:off x="7910764" y="4905344"/>
                <a:ext cx="184132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Similarity Mining</a:t>
                </a:r>
              </a:p>
            </p:txBody>
          </p:sp>
          <p:sp>
            <p:nvSpPr>
              <p:cNvPr id="21" name="TextBox 41">
                <a:extLst>
                  <a:ext uri="{FF2B5EF4-FFF2-40B4-BE49-F238E27FC236}">
                    <a16:creationId xmlns:a16="http://schemas.microsoft.com/office/drawing/2014/main" id="{97CB30DD-EAE0-A445-96C3-C8A9ED8B4771}"/>
                  </a:ext>
                </a:extLst>
              </p:cNvPr>
              <p:cNvSpPr txBox="1"/>
              <p:nvPr/>
            </p:nvSpPr>
            <p:spPr>
              <a:xfrm>
                <a:off x="7988008" y="5528234"/>
                <a:ext cx="168683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Pattern Mining</a:t>
                </a:r>
              </a:p>
            </p:txBody>
          </p:sp>
          <p:sp>
            <p:nvSpPr>
              <p:cNvPr id="22" name="TextBox 42">
                <a:extLst>
                  <a:ext uri="{FF2B5EF4-FFF2-40B4-BE49-F238E27FC236}">
                    <a16:creationId xmlns:a16="http://schemas.microsoft.com/office/drawing/2014/main" id="{5D96AD98-01E7-0E4B-B35A-437742AF7E52}"/>
                  </a:ext>
                </a:extLst>
              </p:cNvPr>
              <p:cNvSpPr txBox="1"/>
              <p:nvPr/>
            </p:nvSpPr>
            <p:spPr>
              <a:xfrm>
                <a:off x="8075690" y="6174657"/>
                <a:ext cx="151147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Code Mining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 flipH="1">
              <a:off x="5913295" y="2552516"/>
              <a:ext cx="799804" cy="1269313"/>
              <a:chOff x="8739154" y="221360"/>
              <a:chExt cx="943426" cy="1269313"/>
            </a:xfrm>
          </p:grpSpPr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21D952B6-2526-724D-BA89-813A090139B2}"/>
                  </a:ext>
                </a:extLst>
              </p:cNvPr>
              <p:cNvCxnSpPr>
                <a:stCxn id="20" idx="1"/>
                <a:endCxn id="23" idx="3"/>
              </p:cNvCxnSpPr>
              <p:nvPr/>
            </p:nvCxnSpPr>
            <p:spPr>
              <a:xfrm>
                <a:off x="8914010" y="221360"/>
                <a:ext cx="768570" cy="17437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21" idx="1"/>
                <a:endCxn id="23" idx="3"/>
              </p:cNvCxnSpPr>
              <p:nvPr/>
            </p:nvCxnSpPr>
            <p:spPr>
              <a:xfrm flipV="1">
                <a:off x="8832116" y="395730"/>
                <a:ext cx="850464" cy="44852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FFCF0C05-7D6A-FE48-89D4-CD35FD4A094A}"/>
                  </a:ext>
                </a:extLst>
              </p:cNvPr>
              <p:cNvCxnSpPr>
                <a:stCxn id="22" idx="1"/>
                <a:endCxn id="24" idx="3"/>
              </p:cNvCxnSpPr>
              <p:nvPr/>
            </p:nvCxnSpPr>
            <p:spPr>
              <a:xfrm flipV="1">
                <a:off x="8739154" y="1328823"/>
                <a:ext cx="797344" cy="16185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/>
          </p:nvGrpSpPr>
          <p:grpSpPr>
            <a:xfrm>
              <a:off x="4157463" y="2552516"/>
              <a:ext cx="1025909" cy="640917"/>
              <a:chOff x="4032820" y="2543174"/>
              <a:chExt cx="1866327" cy="640917"/>
            </a:xfrm>
          </p:grpSpPr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23" idx="1"/>
                <a:endCxn id="25" idx="3"/>
              </p:cNvCxnSpPr>
              <p:nvPr/>
            </p:nvCxnSpPr>
            <p:spPr>
              <a:xfrm flipH="1" flipV="1">
                <a:off x="4032820" y="2543174"/>
                <a:ext cx="1866327" cy="17437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23" idx="1"/>
                <a:endCxn id="26" idx="3"/>
              </p:cNvCxnSpPr>
              <p:nvPr/>
            </p:nvCxnSpPr>
            <p:spPr>
              <a:xfrm flipH="1">
                <a:off x="4277122" y="2717544"/>
                <a:ext cx="1622025" cy="466547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/>
            <p:cNvGrpSpPr/>
            <p:nvPr/>
          </p:nvGrpSpPr>
          <p:grpSpPr>
            <a:xfrm>
              <a:off x="4291754" y="3193433"/>
              <a:ext cx="891618" cy="617710"/>
              <a:chOff x="4265310" y="3186323"/>
              <a:chExt cx="1672935" cy="617710"/>
            </a:xfrm>
          </p:grpSpPr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24" idx="1"/>
                <a:endCxn id="27" idx="3"/>
              </p:cNvCxnSpPr>
              <p:nvPr/>
            </p:nvCxnSpPr>
            <p:spPr>
              <a:xfrm flipH="1">
                <a:off x="4849465" y="3652869"/>
                <a:ext cx="1088780" cy="151164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24" idx="1"/>
                <a:endCxn id="26" idx="3"/>
              </p:cNvCxnSpPr>
              <p:nvPr/>
            </p:nvCxnSpPr>
            <p:spPr>
              <a:xfrm flipH="1" flipV="1">
                <a:off x="4265310" y="3186323"/>
                <a:ext cx="1672935" cy="466546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" name="Group 27"/>
          <p:cNvGrpSpPr/>
          <p:nvPr/>
        </p:nvGrpSpPr>
        <p:grpSpPr>
          <a:xfrm>
            <a:off x="218135" y="2742315"/>
            <a:ext cx="5754858" cy="1916110"/>
            <a:chOff x="2381898" y="4786714"/>
            <a:chExt cx="5754858" cy="1916110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089B2DB-8F65-5448-8C8D-870BD2043DC3}"/>
                </a:ext>
              </a:extLst>
            </p:cNvPr>
            <p:cNvSpPr/>
            <p:nvPr/>
          </p:nvSpPr>
          <p:spPr>
            <a:xfrm>
              <a:off x="2381898" y="4786714"/>
              <a:ext cx="5754858" cy="1916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2409714" y="4938997"/>
              <a:ext cx="2067271" cy="1641170"/>
              <a:chOff x="2464908" y="2553769"/>
              <a:chExt cx="2300025" cy="1641170"/>
            </a:xfrm>
          </p:grpSpPr>
          <p:sp>
            <p:nvSpPr>
              <p:cNvPr id="50" name="TextBox 20">
                <a:extLst>
                  <a:ext uri="{FF2B5EF4-FFF2-40B4-BE49-F238E27FC236}">
                    <a16:creationId xmlns:a16="http://schemas.microsoft.com/office/drawing/2014/main" id="{CC1E7B27-0B1E-D642-8E41-F30793AD88B2}"/>
                  </a:ext>
                </a:extLst>
              </p:cNvPr>
              <p:cNvSpPr txBox="1"/>
              <p:nvPr/>
            </p:nvSpPr>
            <p:spPr>
              <a:xfrm>
                <a:off x="3042412" y="2553769"/>
                <a:ext cx="113986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Database</a:t>
                </a:r>
              </a:p>
            </p:txBody>
          </p:sp>
          <p:sp>
            <p:nvSpPr>
              <p:cNvPr id="51" name="TextBox 21">
                <a:extLst>
                  <a:ext uri="{FF2B5EF4-FFF2-40B4-BE49-F238E27FC236}">
                    <a16:creationId xmlns:a16="http://schemas.microsoft.com/office/drawing/2014/main" id="{06297537-8D26-A948-AA20-2A3C4772EADB}"/>
                  </a:ext>
                </a:extLst>
              </p:cNvPr>
              <p:cNvSpPr txBox="1"/>
              <p:nvPr/>
            </p:nvSpPr>
            <p:spPr>
              <a:xfrm>
                <a:off x="2909771" y="3259452"/>
                <a:ext cx="14386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Data Mining</a:t>
                </a:r>
              </a:p>
            </p:txBody>
          </p:sp>
          <p:sp>
            <p:nvSpPr>
              <p:cNvPr id="52" name="TextBox 22">
                <a:extLst>
                  <a:ext uri="{FF2B5EF4-FFF2-40B4-BE49-F238E27FC236}">
                    <a16:creationId xmlns:a16="http://schemas.microsoft.com/office/drawing/2014/main" id="{3A555798-85FA-874E-B3F9-AC6EBBF7E819}"/>
                  </a:ext>
                </a:extLst>
              </p:cNvPr>
              <p:cNvSpPr txBox="1"/>
              <p:nvPr/>
            </p:nvSpPr>
            <p:spPr>
              <a:xfrm>
                <a:off x="2464908" y="3856385"/>
                <a:ext cx="230002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Software Engineering</a:t>
                </a:r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7241097" y="5124925"/>
              <a:ext cx="842505" cy="1271647"/>
              <a:chOff x="8305205" y="2744746"/>
              <a:chExt cx="937363" cy="1271647"/>
            </a:xfrm>
          </p:grpSpPr>
          <p:sp>
            <p:nvSpPr>
              <p:cNvPr id="48" name="TextBox 43">
                <a:extLst>
                  <a:ext uri="{FF2B5EF4-FFF2-40B4-BE49-F238E27FC236}">
                    <a16:creationId xmlns:a16="http://schemas.microsoft.com/office/drawing/2014/main" id="{8D99CF5A-C1B4-5E42-B3D8-442E17FD8C72}"/>
                  </a:ext>
                </a:extLst>
              </p:cNvPr>
              <p:cNvSpPr txBox="1"/>
              <p:nvPr/>
            </p:nvSpPr>
            <p:spPr>
              <a:xfrm>
                <a:off x="8430466" y="2744746"/>
                <a:ext cx="81210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VLDB</a:t>
                </a:r>
              </a:p>
            </p:txBody>
          </p:sp>
          <p:sp>
            <p:nvSpPr>
              <p:cNvPr id="49" name="TextBox 44">
                <a:extLst>
                  <a:ext uri="{FF2B5EF4-FFF2-40B4-BE49-F238E27FC236}">
                    <a16:creationId xmlns:a16="http://schemas.microsoft.com/office/drawing/2014/main" id="{24347D89-B92D-9047-A513-38311FA19B0B}"/>
                  </a:ext>
                </a:extLst>
              </p:cNvPr>
              <p:cNvSpPr txBox="1"/>
              <p:nvPr/>
            </p:nvSpPr>
            <p:spPr>
              <a:xfrm>
                <a:off x="8305205" y="3677839"/>
                <a:ext cx="93736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SIGKDD</a:t>
                </a: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5031548" y="4972300"/>
              <a:ext cx="1654991" cy="1607867"/>
              <a:chOff x="5421984" y="2584255"/>
              <a:chExt cx="1841326" cy="1607867"/>
            </a:xfrm>
          </p:grpSpPr>
          <p:sp>
            <p:nvSpPr>
              <p:cNvPr id="45" name="TextBox 40">
                <a:extLst>
                  <a:ext uri="{FF2B5EF4-FFF2-40B4-BE49-F238E27FC236}">
                    <a16:creationId xmlns:a16="http://schemas.microsoft.com/office/drawing/2014/main" id="{6BE3D176-FE70-C747-A122-8B28AEB73C4D}"/>
                  </a:ext>
                </a:extLst>
              </p:cNvPr>
              <p:cNvSpPr txBox="1"/>
              <p:nvPr/>
            </p:nvSpPr>
            <p:spPr>
              <a:xfrm>
                <a:off x="5421984" y="2584255"/>
                <a:ext cx="184132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Similarity Mining</a:t>
                </a:r>
              </a:p>
            </p:txBody>
          </p:sp>
          <p:sp>
            <p:nvSpPr>
              <p:cNvPr id="46" name="TextBox 41">
                <a:extLst>
                  <a:ext uri="{FF2B5EF4-FFF2-40B4-BE49-F238E27FC236}">
                    <a16:creationId xmlns:a16="http://schemas.microsoft.com/office/drawing/2014/main" id="{97CB30DD-EAE0-A445-96C3-C8A9ED8B4771}"/>
                  </a:ext>
                </a:extLst>
              </p:cNvPr>
              <p:cNvSpPr txBox="1"/>
              <p:nvPr/>
            </p:nvSpPr>
            <p:spPr>
              <a:xfrm>
                <a:off x="5499228" y="3207145"/>
                <a:ext cx="168683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Pattern Mining</a:t>
                </a:r>
              </a:p>
            </p:txBody>
          </p:sp>
          <p:sp>
            <p:nvSpPr>
              <p:cNvPr id="47" name="TextBox 42">
                <a:extLst>
                  <a:ext uri="{FF2B5EF4-FFF2-40B4-BE49-F238E27FC236}">
                    <a16:creationId xmlns:a16="http://schemas.microsoft.com/office/drawing/2014/main" id="{5D96AD98-01E7-0E4B-B35A-437742AF7E52}"/>
                  </a:ext>
                </a:extLst>
              </p:cNvPr>
              <p:cNvSpPr txBox="1"/>
              <p:nvPr/>
            </p:nvSpPr>
            <p:spPr>
              <a:xfrm>
                <a:off x="5586910" y="3853568"/>
                <a:ext cx="151147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Code Mining</a:t>
                </a:r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6538302" y="5141577"/>
              <a:ext cx="815382" cy="1269313"/>
              <a:chOff x="2474010" y="7197606"/>
              <a:chExt cx="1014086" cy="1269313"/>
            </a:xfrm>
          </p:grpSpPr>
          <p:cxnSp>
            <p:nvCxnSpPr>
              <p:cNvPr id="42" name="Straight Arrow Connector 41">
                <a:extLst>
                  <a:ext uri="{FF2B5EF4-FFF2-40B4-BE49-F238E27FC236}">
                    <a16:creationId xmlns:a16="http://schemas.microsoft.com/office/drawing/2014/main" id="{21D952B6-2526-724D-BA89-813A090139B2}"/>
                  </a:ext>
                </a:extLst>
              </p:cNvPr>
              <p:cNvCxnSpPr>
                <a:stCxn id="45" idx="3"/>
                <a:endCxn id="48" idx="1"/>
              </p:cNvCxnSpPr>
              <p:nvPr/>
            </p:nvCxnSpPr>
            <p:spPr>
              <a:xfrm>
                <a:off x="2658369" y="7197606"/>
                <a:ext cx="829726" cy="152625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46" idx="3"/>
                <a:endCxn id="48" idx="1"/>
              </p:cNvCxnSpPr>
              <p:nvPr/>
            </p:nvCxnSpPr>
            <p:spPr>
              <a:xfrm flipV="1">
                <a:off x="2572024" y="7350231"/>
                <a:ext cx="916072" cy="470265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>
                <a:extLst>
                  <a:ext uri="{FF2B5EF4-FFF2-40B4-BE49-F238E27FC236}">
                    <a16:creationId xmlns:a16="http://schemas.microsoft.com/office/drawing/2014/main" id="{FFCF0C05-7D6A-FE48-89D4-CD35FD4A094A}"/>
                  </a:ext>
                </a:extLst>
              </p:cNvPr>
              <p:cNvCxnSpPr>
                <a:stCxn id="47" idx="3"/>
                <a:endCxn id="49" idx="1"/>
              </p:cNvCxnSpPr>
              <p:nvPr/>
            </p:nvCxnSpPr>
            <p:spPr>
              <a:xfrm flipV="1">
                <a:off x="2474010" y="8283324"/>
                <a:ext cx="874062" cy="183595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33"/>
            <p:cNvGrpSpPr/>
            <p:nvPr/>
          </p:nvGrpSpPr>
          <p:grpSpPr>
            <a:xfrm>
              <a:off x="3953295" y="5108274"/>
              <a:ext cx="1147680" cy="705683"/>
              <a:chOff x="3694647" y="5093450"/>
              <a:chExt cx="1417833" cy="705683"/>
            </a:xfrm>
          </p:grpSpPr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45" idx="1"/>
                <a:endCxn id="50" idx="3"/>
              </p:cNvCxnSpPr>
              <p:nvPr/>
            </p:nvCxnSpPr>
            <p:spPr>
              <a:xfrm flipH="1" flipV="1">
                <a:off x="3694647" y="5093450"/>
                <a:ext cx="1332064" cy="33303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45" idx="1"/>
                <a:endCxn id="51" idx="3"/>
              </p:cNvCxnSpPr>
              <p:nvPr/>
            </p:nvCxnSpPr>
            <p:spPr>
              <a:xfrm flipH="1">
                <a:off x="3879167" y="5126753"/>
                <a:ext cx="1147543" cy="67238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46" idx="1"/>
                <a:endCxn id="50" idx="3"/>
              </p:cNvCxnSpPr>
              <p:nvPr/>
            </p:nvCxnSpPr>
            <p:spPr>
              <a:xfrm flipH="1" flipV="1">
                <a:off x="3694647" y="5093450"/>
                <a:ext cx="1417833" cy="656193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46" idx="1"/>
                <a:endCxn id="51" idx="3"/>
              </p:cNvCxnSpPr>
              <p:nvPr/>
            </p:nvCxnSpPr>
            <p:spPr>
              <a:xfrm flipH="1">
                <a:off x="3879167" y="5749643"/>
                <a:ext cx="1233313" cy="4949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34"/>
            <p:cNvGrpSpPr/>
            <p:nvPr/>
          </p:nvGrpSpPr>
          <p:grpSpPr>
            <a:xfrm>
              <a:off x="4102659" y="5813957"/>
              <a:ext cx="1077128" cy="596933"/>
              <a:chOff x="3820233" y="5799133"/>
              <a:chExt cx="1346742" cy="596933"/>
            </a:xfrm>
          </p:grpSpPr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47" idx="1"/>
                <a:endCxn id="52" idx="3"/>
              </p:cNvCxnSpPr>
              <p:nvPr/>
            </p:nvCxnSpPr>
            <p:spPr>
              <a:xfrm flipH="1">
                <a:off x="4288255" y="6396066"/>
                <a:ext cx="878716" cy="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47" idx="1"/>
                <a:endCxn id="51" idx="3"/>
              </p:cNvCxnSpPr>
              <p:nvPr/>
            </p:nvCxnSpPr>
            <p:spPr>
              <a:xfrm flipH="1" flipV="1">
                <a:off x="3820231" y="5799133"/>
                <a:ext cx="1346742" cy="596933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Group 52"/>
          <p:cNvGrpSpPr/>
          <p:nvPr/>
        </p:nvGrpSpPr>
        <p:grpSpPr>
          <a:xfrm>
            <a:off x="5433792" y="3131715"/>
            <a:ext cx="1226372" cy="789233"/>
            <a:chOff x="5433792" y="3131715"/>
            <a:chExt cx="1226372" cy="789233"/>
          </a:xfrm>
        </p:grpSpPr>
        <p:sp>
          <p:nvSpPr>
            <p:cNvPr id="54" name="Left Arrow 53"/>
            <p:cNvSpPr/>
            <p:nvPr/>
          </p:nvSpPr>
          <p:spPr>
            <a:xfrm rot="10800000">
              <a:off x="5433792" y="3532904"/>
              <a:ext cx="1226372" cy="388044"/>
            </a:xfrm>
            <a:prstGeom prst="leftArrow">
              <a:avLst/>
            </a:prstGeom>
            <a:solidFill>
              <a:srgbClr val="FF7C80"/>
            </a:solidFill>
            <a:ln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7C8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5877035" y="3131715"/>
                  <a:ext cx="50413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solidFill>
                              <a:srgbClr val="FF7C80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oMath>
                    </m:oMathPara>
                  </a14:m>
                  <a:endParaRPr lang="en-US" sz="2800" b="1" dirty="0">
                    <a:solidFill>
                      <a:srgbClr val="FF7C80"/>
                    </a:solidFill>
                  </a:endParaRPr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77035" y="3131715"/>
                  <a:ext cx="504135" cy="523220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8" name="Group 57"/>
          <p:cNvGrpSpPr/>
          <p:nvPr/>
        </p:nvGrpSpPr>
        <p:grpSpPr>
          <a:xfrm>
            <a:off x="5393557" y="3889345"/>
            <a:ext cx="1226372" cy="876539"/>
            <a:chOff x="5393557" y="3889345"/>
            <a:chExt cx="1226372" cy="876539"/>
          </a:xfrm>
        </p:grpSpPr>
        <p:sp>
          <p:nvSpPr>
            <p:cNvPr id="56" name="Left Arrow 55"/>
            <p:cNvSpPr/>
            <p:nvPr/>
          </p:nvSpPr>
          <p:spPr>
            <a:xfrm>
              <a:off x="5393557" y="3889345"/>
              <a:ext cx="1226372" cy="388044"/>
            </a:xfrm>
            <a:prstGeom prst="lef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5736182" y="4242664"/>
                  <a:ext cx="50413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𝑻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𝒊𝒏𝒗𝒆𝒓𝒔𝒆</m:t>
                            </m:r>
                          </m:sub>
                        </m:sSub>
                      </m:oMath>
                    </m:oMathPara>
                  </a14:m>
                  <a:endParaRPr lang="en-US" sz="2800" b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36182" y="4242664"/>
                  <a:ext cx="504135" cy="523220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r="-15180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9" name="TextBox 58"/>
          <p:cNvSpPr txBox="1"/>
          <p:nvPr/>
        </p:nvSpPr>
        <p:spPr>
          <a:xfrm>
            <a:off x="1667848" y="2800250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k Free" panose="03080402000500000000" pitchFamily="66" charset="0"/>
              </a:rPr>
              <a:t>keywords</a:t>
            </a:r>
          </a:p>
        </p:txBody>
      </p:sp>
      <p:sp>
        <p:nvSpPr>
          <p:cNvPr id="60" name="TextBox 59"/>
          <p:cNvSpPr txBox="1"/>
          <p:nvPr/>
        </p:nvSpPr>
        <p:spPr>
          <a:xfrm rot="868318">
            <a:off x="4280093" y="2858374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k Free" panose="03080402000500000000" pitchFamily="66" charset="0"/>
              </a:rPr>
              <a:t>published-in</a:t>
            </a:r>
          </a:p>
        </p:txBody>
      </p:sp>
      <p:sp>
        <p:nvSpPr>
          <p:cNvPr id="61" name="TextBox 60"/>
          <p:cNvSpPr txBox="1"/>
          <p:nvPr/>
        </p:nvSpPr>
        <p:spPr>
          <a:xfrm rot="591707">
            <a:off x="7745589" y="2872261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k Free" panose="03080402000500000000" pitchFamily="66" charset="0"/>
              </a:rPr>
              <a:t>area</a:t>
            </a:r>
          </a:p>
        </p:txBody>
      </p:sp>
      <p:sp>
        <p:nvSpPr>
          <p:cNvPr id="62" name="TextBox 61"/>
          <p:cNvSpPr txBox="1"/>
          <p:nvPr/>
        </p:nvSpPr>
        <p:spPr>
          <a:xfrm rot="20758968">
            <a:off x="9325741" y="2826902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k Free" panose="03080402000500000000" pitchFamily="66" charset="0"/>
              </a:rPr>
              <a:t>published-in</a:t>
            </a:r>
          </a:p>
        </p:txBody>
      </p:sp>
    </p:spTree>
    <p:extLst>
      <p:ext uri="{BB962C8B-B14F-4D97-AF65-F5344CB8AC3E}">
        <p14:creationId xmlns:p14="http://schemas.microsoft.com/office/powerpoint/2010/main" val="368238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Invertible mapping induced by constraints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6669" y="1452282"/>
                <a:ext cx="10978662" cy="4724681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Over left figure, the constraint is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nor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keyword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nor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published</m:t>
                          </m:r>
                          <m:r>
                            <m:rPr>
                              <m:lit/>
                              <m:nor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in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nor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publish</m:t>
                          </m:r>
                          <m:r>
                            <m:rPr>
                              <m:lit/>
                              <m:nor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ed</m:t>
                          </m:r>
                          <m:r>
                            <m:rPr>
                              <m:lit/>
                              <m:nor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in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→(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US" sz="20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keyword</m:t>
                      </m:r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6669" y="1452282"/>
                <a:ext cx="10978662" cy="4724681"/>
              </a:xfrm>
              <a:blipFill rotWithShape="0">
                <a:blip r:embed="rId3"/>
                <a:stretch>
                  <a:fillRect l="-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673700" cy="365125"/>
          </a:xfrm>
        </p:spPr>
        <p:txBody>
          <a:bodyPr/>
          <a:lstStyle/>
          <a:p>
            <a:fld id="{4B91ECA0-C3EA-40E4-B7C2-2E093091D5D8}" type="slidenum">
              <a:rPr lang="en-US" smtClean="0"/>
              <a:t>11</a:t>
            </a:fld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6222008" y="3353905"/>
            <a:ext cx="5754859" cy="1916110"/>
            <a:chOff x="2474532" y="2196053"/>
            <a:chExt cx="5754859" cy="191611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C2A3DEA-E723-B54A-893A-0981CD1C1CC5}"/>
                </a:ext>
              </a:extLst>
            </p:cNvPr>
            <p:cNvSpPr/>
            <p:nvPr/>
          </p:nvSpPr>
          <p:spPr>
            <a:xfrm>
              <a:off x="2474532" y="2196053"/>
              <a:ext cx="5754859" cy="1916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2474532" y="2383239"/>
              <a:ext cx="2128557" cy="1597181"/>
              <a:chOff x="2311070" y="4905344"/>
              <a:chExt cx="2368211" cy="1597181"/>
            </a:xfrm>
          </p:grpSpPr>
          <p:sp>
            <p:nvSpPr>
              <p:cNvPr id="8" name="TextBox 37">
                <a:extLst>
                  <a:ext uri="{FF2B5EF4-FFF2-40B4-BE49-F238E27FC236}">
                    <a16:creationId xmlns:a16="http://schemas.microsoft.com/office/drawing/2014/main" id="{5C4AC9BE-4065-F046-AD3A-0E06C602640D}"/>
                  </a:ext>
                </a:extLst>
              </p:cNvPr>
              <p:cNvSpPr txBox="1"/>
              <p:nvPr/>
            </p:nvSpPr>
            <p:spPr>
              <a:xfrm>
                <a:off x="3043613" y="4905344"/>
                <a:ext cx="113986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Database</a:t>
                </a:r>
              </a:p>
            </p:txBody>
          </p:sp>
          <p:sp>
            <p:nvSpPr>
              <p:cNvPr id="9" name="TextBox 38">
                <a:extLst>
                  <a:ext uri="{FF2B5EF4-FFF2-40B4-BE49-F238E27FC236}">
                    <a16:creationId xmlns:a16="http://schemas.microsoft.com/office/drawing/2014/main" id="{019316AC-A68F-BE48-AF8E-600DCCB8F01D}"/>
                  </a:ext>
                </a:extLst>
              </p:cNvPr>
              <p:cNvSpPr txBox="1"/>
              <p:nvPr/>
            </p:nvSpPr>
            <p:spPr>
              <a:xfrm>
                <a:off x="2894205" y="5546261"/>
                <a:ext cx="14386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Data Mining</a:t>
                </a:r>
              </a:p>
            </p:txBody>
          </p:sp>
          <p:sp>
            <p:nvSpPr>
              <p:cNvPr id="10" name="TextBox 39">
                <a:extLst>
                  <a:ext uri="{FF2B5EF4-FFF2-40B4-BE49-F238E27FC236}">
                    <a16:creationId xmlns:a16="http://schemas.microsoft.com/office/drawing/2014/main" id="{3CF1C0BA-64E9-5C4D-AB8D-B4BB1A541805}"/>
                  </a:ext>
                </a:extLst>
              </p:cNvPr>
              <p:cNvSpPr txBox="1"/>
              <p:nvPr/>
            </p:nvSpPr>
            <p:spPr>
              <a:xfrm>
                <a:off x="2311070" y="6163971"/>
                <a:ext cx="236821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Software Engineering</a:t>
                </a: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5183372" y="2557609"/>
              <a:ext cx="853762" cy="1271647"/>
              <a:chOff x="5965172" y="5103749"/>
              <a:chExt cx="949887" cy="1271647"/>
            </a:xfrm>
          </p:grpSpPr>
          <p:sp>
            <p:nvSpPr>
              <p:cNvPr id="16" name="TextBox 43">
                <a:extLst>
                  <a:ext uri="{FF2B5EF4-FFF2-40B4-BE49-F238E27FC236}">
                    <a16:creationId xmlns:a16="http://schemas.microsoft.com/office/drawing/2014/main" id="{8D99CF5A-C1B4-5E42-B3D8-442E17FD8C72}"/>
                  </a:ext>
                </a:extLst>
              </p:cNvPr>
              <p:cNvSpPr txBox="1"/>
              <p:nvPr/>
            </p:nvSpPr>
            <p:spPr>
              <a:xfrm>
                <a:off x="5965172" y="5103749"/>
                <a:ext cx="81210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VLDB</a:t>
                </a:r>
              </a:p>
            </p:txBody>
          </p:sp>
          <p:sp>
            <p:nvSpPr>
              <p:cNvPr id="17" name="TextBox 44">
                <a:extLst>
                  <a:ext uri="{FF2B5EF4-FFF2-40B4-BE49-F238E27FC236}">
                    <a16:creationId xmlns:a16="http://schemas.microsoft.com/office/drawing/2014/main" id="{24347D89-B92D-9047-A513-38311FA19B0B}"/>
                  </a:ext>
                </a:extLst>
              </p:cNvPr>
              <p:cNvSpPr txBox="1"/>
              <p:nvPr/>
            </p:nvSpPr>
            <p:spPr>
              <a:xfrm>
                <a:off x="5965172" y="6036842"/>
                <a:ext cx="94988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SIGKDD</a:t>
                </a: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6564859" y="2383239"/>
              <a:ext cx="1654991" cy="1607867"/>
              <a:chOff x="7910764" y="4905344"/>
              <a:chExt cx="1841326" cy="1607867"/>
            </a:xfrm>
          </p:grpSpPr>
          <p:sp>
            <p:nvSpPr>
              <p:cNvPr id="22" name="TextBox 40">
                <a:extLst>
                  <a:ext uri="{FF2B5EF4-FFF2-40B4-BE49-F238E27FC236}">
                    <a16:creationId xmlns:a16="http://schemas.microsoft.com/office/drawing/2014/main" id="{6BE3D176-FE70-C747-A122-8B28AEB73C4D}"/>
                  </a:ext>
                </a:extLst>
              </p:cNvPr>
              <p:cNvSpPr txBox="1"/>
              <p:nvPr/>
            </p:nvSpPr>
            <p:spPr>
              <a:xfrm>
                <a:off x="7910764" y="4905344"/>
                <a:ext cx="184132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Similarity Mining</a:t>
                </a:r>
              </a:p>
            </p:txBody>
          </p:sp>
          <p:sp>
            <p:nvSpPr>
              <p:cNvPr id="23" name="TextBox 41">
                <a:extLst>
                  <a:ext uri="{FF2B5EF4-FFF2-40B4-BE49-F238E27FC236}">
                    <a16:creationId xmlns:a16="http://schemas.microsoft.com/office/drawing/2014/main" id="{97CB30DD-EAE0-A445-96C3-C8A9ED8B4771}"/>
                  </a:ext>
                </a:extLst>
              </p:cNvPr>
              <p:cNvSpPr txBox="1"/>
              <p:nvPr/>
            </p:nvSpPr>
            <p:spPr>
              <a:xfrm>
                <a:off x="7988008" y="5528234"/>
                <a:ext cx="168683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Pattern Mining</a:t>
                </a:r>
              </a:p>
            </p:txBody>
          </p:sp>
          <p:sp>
            <p:nvSpPr>
              <p:cNvPr id="24" name="TextBox 42">
                <a:extLst>
                  <a:ext uri="{FF2B5EF4-FFF2-40B4-BE49-F238E27FC236}">
                    <a16:creationId xmlns:a16="http://schemas.microsoft.com/office/drawing/2014/main" id="{5D96AD98-01E7-0E4B-B35A-437742AF7E52}"/>
                  </a:ext>
                </a:extLst>
              </p:cNvPr>
              <p:cNvSpPr txBox="1"/>
              <p:nvPr/>
            </p:nvSpPr>
            <p:spPr>
              <a:xfrm>
                <a:off x="8075690" y="6174657"/>
                <a:ext cx="151147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Code Mining</a:t>
                </a:r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 flipH="1">
              <a:off x="5913295" y="2552516"/>
              <a:ext cx="799804" cy="1269313"/>
              <a:chOff x="8739154" y="221360"/>
              <a:chExt cx="943426" cy="1269313"/>
            </a:xfrm>
          </p:grpSpPr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21D952B6-2526-724D-BA89-813A090139B2}"/>
                  </a:ext>
                </a:extLst>
              </p:cNvPr>
              <p:cNvCxnSpPr>
                <a:stCxn id="22" idx="1"/>
                <a:endCxn id="16" idx="3"/>
              </p:cNvCxnSpPr>
              <p:nvPr/>
            </p:nvCxnSpPr>
            <p:spPr>
              <a:xfrm>
                <a:off x="8914010" y="221360"/>
                <a:ext cx="768570" cy="17437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23" idx="1"/>
                <a:endCxn id="16" idx="3"/>
              </p:cNvCxnSpPr>
              <p:nvPr/>
            </p:nvCxnSpPr>
            <p:spPr>
              <a:xfrm flipV="1">
                <a:off x="8832116" y="395730"/>
                <a:ext cx="850464" cy="44852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FFCF0C05-7D6A-FE48-89D4-CD35FD4A094A}"/>
                  </a:ext>
                </a:extLst>
              </p:cNvPr>
              <p:cNvCxnSpPr>
                <a:stCxn id="24" idx="1"/>
                <a:endCxn id="17" idx="3"/>
              </p:cNvCxnSpPr>
              <p:nvPr/>
            </p:nvCxnSpPr>
            <p:spPr>
              <a:xfrm flipV="1">
                <a:off x="8739154" y="1328823"/>
                <a:ext cx="797344" cy="16185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 36"/>
            <p:cNvGrpSpPr/>
            <p:nvPr/>
          </p:nvGrpSpPr>
          <p:grpSpPr>
            <a:xfrm>
              <a:off x="4157463" y="2552516"/>
              <a:ext cx="1025909" cy="640917"/>
              <a:chOff x="4032820" y="2543174"/>
              <a:chExt cx="1866327" cy="640917"/>
            </a:xfrm>
          </p:grpSpPr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16" idx="1"/>
                <a:endCxn id="8" idx="3"/>
              </p:cNvCxnSpPr>
              <p:nvPr/>
            </p:nvCxnSpPr>
            <p:spPr>
              <a:xfrm flipH="1" flipV="1">
                <a:off x="4032820" y="2543174"/>
                <a:ext cx="1866327" cy="17437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16" idx="1"/>
                <a:endCxn id="9" idx="3"/>
              </p:cNvCxnSpPr>
              <p:nvPr/>
            </p:nvCxnSpPr>
            <p:spPr>
              <a:xfrm flipH="1">
                <a:off x="4277122" y="2717544"/>
                <a:ext cx="1622025" cy="466547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Group 39"/>
            <p:cNvGrpSpPr/>
            <p:nvPr/>
          </p:nvGrpSpPr>
          <p:grpSpPr>
            <a:xfrm>
              <a:off x="4291754" y="3193433"/>
              <a:ext cx="891618" cy="617710"/>
              <a:chOff x="4265310" y="3186323"/>
              <a:chExt cx="1672935" cy="617710"/>
            </a:xfrm>
          </p:grpSpPr>
          <p:cxnSp>
            <p:nvCxnSpPr>
              <p:cNvPr id="41" name="Straight Arrow Connector 40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17" idx="1"/>
                <a:endCxn id="10" idx="3"/>
              </p:cNvCxnSpPr>
              <p:nvPr/>
            </p:nvCxnSpPr>
            <p:spPr>
              <a:xfrm flipH="1">
                <a:off x="4849465" y="3652869"/>
                <a:ext cx="1088780" cy="151164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17" idx="1"/>
                <a:endCxn id="9" idx="3"/>
              </p:cNvCxnSpPr>
              <p:nvPr/>
            </p:nvCxnSpPr>
            <p:spPr>
              <a:xfrm flipH="1" flipV="1">
                <a:off x="4265310" y="3186323"/>
                <a:ext cx="1672935" cy="466546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8" name="Group 87"/>
          <p:cNvGrpSpPr/>
          <p:nvPr/>
        </p:nvGrpSpPr>
        <p:grpSpPr>
          <a:xfrm>
            <a:off x="218135" y="3353905"/>
            <a:ext cx="5754858" cy="1916110"/>
            <a:chOff x="2381898" y="4786714"/>
            <a:chExt cx="5754858" cy="191611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089B2DB-8F65-5448-8C8D-870BD2043DC3}"/>
                </a:ext>
              </a:extLst>
            </p:cNvPr>
            <p:cNvSpPr/>
            <p:nvPr/>
          </p:nvSpPr>
          <p:spPr>
            <a:xfrm>
              <a:off x="2381898" y="4786714"/>
              <a:ext cx="5754858" cy="1916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2409714" y="4938997"/>
              <a:ext cx="2067271" cy="1641170"/>
              <a:chOff x="2464908" y="2553769"/>
              <a:chExt cx="2300025" cy="1641170"/>
            </a:xfrm>
          </p:grpSpPr>
          <p:sp>
            <p:nvSpPr>
              <p:cNvPr id="12" name="TextBox 20">
                <a:extLst>
                  <a:ext uri="{FF2B5EF4-FFF2-40B4-BE49-F238E27FC236}">
                    <a16:creationId xmlns:a16="http://schemas.microsoft.com/office/drawing/2014/main" id="{CC1E7B27-0B1E-D642-8E41-F30793AD88B2}"/>
                  </a:ext>
                </a:extLst>
              </p:cNvPr>
              <p:cNvSpPr txBox="1"/>
              <p:nvPr/>
            </p:nvSpPr>
            <p:spPr>
              <a:xfrm>
                <a:off x="3042412" y="2553769"/>
                <a:ext cx="113986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Database</a:t>
                </a:r>
              </a:p>
            </p:txBody>
          </p:sp>
          <p:sp>
            <p:nvSpPr>
              <p:cNvPr id="13" name="TextBox 21">
                <a:extLst>
                  <a:ext uri="{FF2B5EF4-FFF2-40B4-BE49-F238E27FC236}">
                    <a16:creationId xmlns:a16="http://schemas.microsoft.com/office/drawing/2014/main" id="{06297537-8D26-A948-AA20-2A3C4772EADB}"/>
                  </a:ext>
                </a:extLst>
              </p:cNvPr>
              <p:cNvSpPr txBox="1"/>
              <p:nvPr/>
            </p:nvSpPr>
            <p:spPr>
              <a:xfrm>
                <a:off x="2909771" y="3259452"/>
                <a:ext cx="14386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Data Mining</a:t>
                </a:r>
              </a:p>
            </p:txBody>
          </p:sp>
          <p:sp>
            <p:nvSpPr>
              <p:cNvPr id="14" name="TextBox 22">
                <a:extLst>
                  <a:ext uri="{FF2B5EF4-FFF2-40B4-BE49-F238E27FC236}">
                    <a16:creationId xmlns:a16="http://schemas.microsoft.com/office/drawing/2014/main" id="{3A555798-85FA-874E-B3F9-AC6EBBF7E819}"/>
                  </a:ext>
                </a:extLst>
              </p:cNvPr>
              <p:cNvSpPr txBox="1"/>
              <p:nvPr/>
            </p:nvSpPr>
            <p:spPr>
              <a:xfrm>
                <a:off x="2464908" y="3856385"/>
                <a:ext cx="230002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Software Engineering</a:t>
                </a: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7241097" y="5124925"/>
              <a:ext cx="842505" cy="1271647"/>
              <a:chOff x="8305205" y="2744746"/>
              <a:chExt cx="937363" cy="1271647"/>
            </a:xfrm>
          </p:grpSpPr>
          <p:sp>
            <p:nvSpPr>
              <p:cNvPr id="19" name="TextBox 43">
                <a:extLst>
                  <a:ext uri="{FF2B5EF4-FFF2-40B4-BE49-F238E27FC236}">
                    <a16:creationId xmlns:a16="http://schemas.microsoft.com/office/drawing/2014/main" id="{8D99CF5A-C1B4-5E42-B3D8-442E17FD8C72}"/>
                  </a:ext>
                </a:extLst>
              </p:cNvPr>
              <p:cNvSpPr txBox="1"/>
              <p:nvPr/>
            </p:nvSpPr>
            <p:spPr>
              <a:xfrm>
                <a:off x="8430466" y="2744746"/>
                <a:ext cx="81210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VLDB</a:t>
                </a:r>
              </a:p>
            </p:txBody>
          </p:sp>
          <p:sp>
            <p:nvSpPr>
              <p:cNvPr id="20" name="TextBox 44">
                <a:extLst>
                  <a:ext uri="{FF2B5EF4-FFF2-40B4-BE49-F238E27FC236}">
                    <a16:creationId xmlns:a16="http://schemas.microsoft.com/office/drawing/2014/main" id="{24347D89-B92D-9047-A513-38311FA19B0B}"/>
                  </a:ext>
                </a:extLst>
              </p:cNvPr>
              <p:cNvSpPr txBox="1"/>
              <p:nvPr/>
            </p:nvSpPr>
            <p:spPr>
              <a:xfrm>
                <a:off x="8305205" y="3677839"/>
                <a:ext cx="93736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SIGKDD</a:t>
                </a: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5031548" y="4972300"/>
              <a:ext cx="1654991" cy="1607867"/>
              <a:chOff x="5421984" y="2584255"/>
              <a:chExt cx="1841326" cy="1607867"/>
            </a:xfrm>
          </p:grpSpPr>
          <p:sp>
            <p:nvSpPr>
              <p:cNvPr id="26" name="TextBox 40">
                <a:extLst>
                  <a:ext uri="{FF2B5EF4-FFF2-40B4-BE49-F238E27FC236}">
                    <a16:creationId xmlns:a16="http://schemas.microsoft.com/office/drawing/2014/main" id="{6BE3D176-FE70-C747-A122-8B28AEB73C4D}"/>
                  </a:ext>
                </a:extLst>
              </p:cNvPr>
              <p:cNvSpPr txBox="1"/>
              <p:nvPr/>
            </p:nvSpPr>
            <p:spPr>
              <a:xfrm>
                <a:off x="5421984" y="2584255"/>
                <a:ext cx="184132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Similarity Mining</a:t>
                </a:r>
              </a:p>
            </p:txBody>
          </p:sp>
          <p:sp>
            <p:nvSpPr>
              <p:cNvPr id="27" name="TextBox 41">
                <a:extLst>
                  <a:ext uri="{FF2B5EF4-FFF2-40B4-BE49-F238E27FC236}">
                    <a16:creationId xmlns:a16="http://schemas.microsoft.com/office/drawing/2014/main" id="{97CB30DD-EAE0-A445-96C3-C8A9ED8B4771}"/>
                  </a:ext>
                </a:extLst>
              </p:cNvPr>
              <p:cNvSpPr txBox="1"/>
              <p:nvPr/>
            </p:nvSpPr>
            <p:spPr>
              <a:xfrm>
                <a:off x="5499228" y="3207145"/>
                <a:ext cx="168683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Pattern Mining</a:t>
                </a:r>
              </a:p>
            </p:txBody>
          </p:sp>
          <p:sp>
            <p:nvSpPr>
              <p:cNvPr id="28" name="TextBox 42">
                <a:extLst>
                  <a:ext uri="{FF2B5EF4-FFF2-40B4-BE49-F238E27FC236}">
                    <a16:creationId xmlns:a16="http://schemas.microsoft.com/office/drawing/2014/main" id="{5D96AD98-01E7-0E4B-B35A-437742AF7E52}"/>
                  </a:ext>
                </a:extLst>
              </p:cNvPr>
              <p:cNvSpPr txBox="1"/>
              <p:nvPr/>
            </p:nvSpPr>
            <p:spPr>
              <a:xfrm>
                <a:off x="5586910" y="3853568"/>
                <a:ext cx="151147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Code Mining</a:t>
                </a:r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6538302" y="5141577"/>
              <a:ext cx="815382" cy="1269313"/>
              <a:chOff x="2474010" y="7197606"/>
              <a:chExt cx="1014086" cy="1269313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21D952B6-2526-724D-BA89-813A090139B2}"/>
                  </a:ext>
                </a:extLst>
              </p:cNvPr>
              <p:cNvCxnSpPr>
                <a:stCxn id="26" idx="3"/>
                <a:endCxn id="19" idx="1"/>
              </p:cNvCxnSpPr>
              <p:nvPr/>
            </p:nvCxnSpPr>
            <p:spPr>
              <a:xfrm>
                <a:off x="2658369" y="7197606"/>
                <a:ext cx="829726" cy="152625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27" idx="3"/>
                <a:endCxn id="19" idx="1"/>
              </p:cNvCxnSpPr>
              <p:nvPr/>
            </p:nvCxnSpPr>
            <p:spPr>
              <a:xfrm flipV="1">
                <a:off x="2572024" y="7350231"/>
                <a:ext cx="916072" cy="470265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FFCF0C05-7D6A-FE48-89D4-CD35FD4A094A}"/>
                  </a:ext>
                </a:extLst>
              </p:cNvPr>
              <p:cNvCxnSpPr>
                <a:stCxn id="28" idx="3"/>
                <a:endCxn id="20" idx="1"/>
              </p:cNvCxnSpPr>
              <p:nvPr/>
            </p:nvCxnSpPr>
            <p:spPr>
              <a:xfrm flipV="1">
                <a:off x="2474010" y="8283324"/>
                <a:ext cx="874062" cy="183595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/>
            <p:cNvGrpSpPr/>
            <p:nvPr/>
          </p:nvGrpSpPr>
          <p:grpSpPr>
            <a:xfrm>
              <a:off x="3953295" y="5108274"/>
              <a:ext cx="1147680" cy="705683"/>
              <a:chOff x="3694647" y="5093450"/>
              <a:chExt cx="1417833" cy="705683"/>
            </a:xfrm>
          </p:grpSpPr>
          <p:cxnSp>
            <p:nvCxnSpPr>
              <p:cNvPr id="44" name="Straight Arrow Connector 43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26" idx="1"/>
                <a:endCxn id="12" idx="3"/>
              </p:cNvCxnSpPr>
              <p:nvPr/>
            </p:nvCxnSpPr>
            <p:spPr>
              <a:xfrm flipH="1" flipV="1">
                <a:off x="3694647" y="5093450"/>
                <a:ext cx="1332064" cy="33303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26" idx="1"/>
                <a:endCxn id="13" idx="3"/>
              </p:cNvCxnSpPr>
              <p:nvPr/>
            </p:nvCxnSpPr>
            <p:spPr>
              <a:xfrm flipH="1">
                <a:off x="3879167" y="5126753"/>
                <a:ext cx="1147543" cy="67238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27" idx="1"/>
                <a:endCxn id="12" idx="3"/>
              </p:cNvCxnSpPr>
              <p:nvPr/>
            </p:nvCxnSpPr>
            <p:spPr>
              <a:xfrm flipH="1" flipV="1">
                <a:off x="3694647" y="5093450"/>
                <a:ext cx="1417833" cy="656193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27" idx="1"/>
                <a:endCxn id="13" idx="3"/>
              </p:cNvCxnSpPr>
              <p:nvPr/>
            </p:nvCxnSpPr>
            <p:spPr>
              <a:xfrm flipH="1">
                <a:off x="3879167" y="5749643"/>
                <a:ext cx="1233313" cy="4949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 47"/>
            <p:cNvGrpSpPr/>
            <p:nvPr/>
          </p:nvGrpSpPr>
          <p:grpSpPr>
            <a:xfrm>
              <a:off x="4102659" y="5813957"/>
              <a:ext cx="1077128" cy="596933"/>
              <a:chOff x="3820233" y="5799133"/>
              <a:chExt cx="1346742" cy="596933"/>
            </a:xfrm>
          </p:grpSpPr>
          <p:cxnSp>
            <p:nvCxnSpPr>
              <p:cNvPr id="49" name="Straight Arrow Connector 48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28" idx="1"/>
                <a:endCxn id="14" idx="3"/>
              </p:cNvCxnSpPr>
              <p:nvPr/>
            </p:nvCxnSpPr>
            <p:spPr>
              <a:xfrm flipH="1">
                <a:off x="4288255" y="6396066"/>
                <a:ext cx="878716" cy="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28" idx="1"/>
                <a:endCxn id="13" idx="3"/>
              </p:cNvCxnSpPr>
              <p:nvPr/>
            </p:nvCxnSpPr>
            <p:spPr>
              <a:xfrm flipH="1" flipV="1">
                <a:off x="3820231" y="5799133"/>
                <a:ext cx="1346742" cy="596933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93" name="TextBox 92"/>
          <p:cNvSpPr txBox="1"/>
          <p:nvPr/>
        </p:nvSpPr>
        <p:spPr>
          <a:xfrm>
            <a:off x="1667848" y="3411840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k Free" panose="03080402000500000000" pitchFamily="66" charset="0"/>
              </a:rPr>
              <a:t>keywords</a:t>
            </a:r>
          </a:p>
        </p:txBody>
      </p:sp>
      <p:sp>
        <p:nvSpPr>
          <p:cNvPr id="94" name="TextBox 93"/>
          <p:cNvSpPr txBox="1"/>
          <p:nvPr/>
        </p:nvSpPr>
        <p:spPr>
          <a:xfrm rot="868318">
            <a:off x="4280093" y="3469964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k Free" panose="03080402000500000000" pitchFamily="66" charset="0"/>
              </a:rPr>
              <a:t>published-in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Content Placeholder 2"/>
              <p:cNvSpPr txBox="1">
                <a:spLocks/>
              </p:cNvSpPr>
              <p:nvPr/>
            </p:nvSpPr>
            <p:spPr>
              <a:xfrm>
                <a:off x="470647" y="5673594"/>
                <a:ext cx="11250706" cy="642947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txBody>
              <a:bodyPr vert="horz" lIns="91440" tIns="45720" rIns="91440" bIns="45720" rtlCol="0" anchor="ctr">
                <a:normAutofit/>
              </a:bodyPr>
              <a:lstStyle>
                <a:lvl1pPr marL="18288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90000"/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188720" indent="-13716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Arial" pitchFamily="34" charset="0"/>
                  <a:buChar char="•"/>
                  <a:defRPr sz="1400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137160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55448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73736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92024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itchFamily="34" charset="0"/>
                  <a:buNone/>
                </a:pPr>
                <a14:m>
                  <m:oMath xmlns:m="http://schemas.openxmlformats.org/officeDocument/2006/math">
                    <m:r>
                      <a:rPr lang="en-US" sz="27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700" dirty="0">
                    <a:latin typeface="Arial Narrow" panose="020B0606020202030204" pitchFamily="34" charset="0"/>
                    <a:cs typeface="Calibri" panose="020F0502020204030204" pitchFamily="34" charset="0"/>
                  </a:rPr>
                  <a:t> is </a:t>
                </a:r>
                <a:r>
                  <a:rPr lang="en-US" sz="2700" b="1" dirty="0">
                    <a:latin typeface="Arial Narrow" panose="020B0606020202030204" pitchFamily="34" charset="0"/>
                    <a:cs typeface="Calibri" panose="020F0502020204030204" pitchFamily="34" charset="0"/>
                  </a:rPr>
                  <a:t>invertible mapping</a:t>
                </a:r>
                <a:r>
                  <a:rPr lang="en-US" sz="2700" dirty="0">
                    <a:latin typeface="Arial Narrow" panose="020B0606020202030204" pitchFamily="34" charset="0"/>
                    <a:cs typeface="Calibri" panose="020F0502020204030204" pitchFamily="34" charset="0"/>
                  </a:rPr>
                  <a:t> induced by a constraint </a:t>
                </a:r>
                <a14:m>
                  <m:oMath xmlns:m="http://schemas.openxmlformats.org/officeDocument/2006/math">
                    <m:r>
                      <a:rPr lang="en-US" sz="2700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2700" dirty="0">
                    <a:latin typeface="Arial Narrow" panose="020B0606020202030204" pitchFamily="34" charset="0"/>
                    <a:cs typeface="Calibri" panose="020F0502020204030204" pitchFamily="34" charset="0"/>
                  </a:rPr>
                  <a:t> if there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7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sz="27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2700" dirty="0">
                    <a:latin typeface="Arial Narrow" panose="020B0606020202030204" pitchFamily="34" charset="0"/>
                    <a:cs typeface="Calibri" panose="020F0502020204030204" pitchFamily="34" charset="0"/>
                  </a:rPr>
                  <a:t> s.t.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7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sz="27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2700" b="0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sz="27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700" b="0" i="1" smtClean="0">
                        <a:latin typeface="Cambria Math" panose="02040503050406030204" pitchFamily="18" charset="0"/>
                      </a:rPr>
                      <m:t>≡</m:t>
                    </m:r>
                    <m:r>
                      <a:rPr lang="en-US" sz="2700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endParaRPr lang="en-US" sz="2700" dirty="0">
                  <a:latin typeface="Arial Narrow" panose="020B0606020202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47" y="5673594"/>
                <a:ext cx="11250706" cy="642947"/>
              </a:xfrm>
              <a:prstGeom prst="rect">
                <a:avLst/>
              </a:prstGeom>
              <a:blipFill rotWithShape="0">
                <a:blip r:embed="rId4"/>
                <a:stretch>
                  <a:fillRect b="-152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 rot="591707">
            <a:off x="7723870" y="3526632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k Free" panose="03080402000500000000" pitchFamily="66" charset="0"/>
              </a:rPr>
              <a:t>area</a:t>
            </a:r>
          </a:p>
        </p:txBody>
      </p:sp>
      <p:sp>
        <p:nvSpPr>
          <p:cNvPr id="60" name="TextBox 59"/>
          <p:cNvSpPr txBox="1"/>
          <p:nvPr/>
        </p:nvSpPr>
        <p:spPr>
          <a:xfrm rot="20758968">
            <a:off x="9304022" y="3481273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k Free" panose="03080402000500000000" pitchFamily="66" charset="0"/>
              </a:rPr>
              <a:t>published-in</a:t>
            </a:r>
          </a:p>
        </p:txBody>
      </p:sp>
      <p:sp>
        <p:nvSpPr>
          <p:cNvPr id="53" name="Cross 52"/>
          <p:cNvSpPr/>
          <p:nvPr/>
        </p:nvSpPr>
        <p:spPr>
          <a:xfrm rot="2700000">
            <a:off x="2224329" y="4139647"/>
            <a:ext cx="457200" cy="457200"/>
          </a:xfrm>
          <a:prstGeom prst="plus">
            <a:avLst>
              <a:gd name="adj" fmla="val 4722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Left Arrow 62"/>
          <p:cNvSpPr/>
          <p:nvPr/>
        </p:nvSpPr>
        <p:spPr>
          <a:xfrm>
            <a:off x="5460676" y="4124935"/>
            <a:ext cx="1226372" cy="388044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Cross 63"/>
          <p:cNvSpPr/>
          <p:nvPr/>
        </p:nvSpPr>
        <p:spPr>
          <a:xfrm rot="2700000">
            <a:off x="5510600" y="3707506"/>
            <a:ext cx="1185285" cy="1185285"/>
          </a:xfrm>
          <a:prstGeom prst="plus">
            <a:avLst>
              <a:gd name="adj" fmla="val 4722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5726337" y="1261996"/>
                <a:ext cx="5784852" cy="6553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𝑻</m:t>
                            </m:r>
                            <m:r>
                              <m:rPr>
                                <m:brk m:alnAt="7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≔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{ 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keywords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published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in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area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</m:mr>
                        <m:mr>
                          <m:e/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published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in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published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in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r>
                              <m:rPr>
                                <m:nor/>
                              </m:rPr>
                              <a:rPr lang="en-US" dirty="0"/>
                              <m:t> 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}</m:t>
                            </m:r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6337" y="1261996"/>
                <a:ext cx="5784852" cy="65530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5726337" y="1917304"/>
                <a:ext cx="6473888" cy="6553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brk m:alnAt="7"/>
                                  </m:rPr>
                                  <a:rPr lang="en-US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𝑻</m:t>
                                </m:r>
                              </m:e>
                              <m:sub>
                                <m:r>
                                  <m:rPr>
                                    <m:brk m:alnAt="7"/>
                                  </m:rPr>
                                  <a:rPr lang="en-US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  <m:r>
                                  <a:rPr lang="en-US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𝒏𝒗𝒆𝒓𝒔𝒆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≔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{ 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area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puslished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in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keyw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𝑜𝑟𝑑𝑠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</m:mr>
                        <m:mr>
                          <m:e/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published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in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published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in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r>
                              <m:rPr>
                                <m:nor/>
                              </m:rPr>
                              <a:rPr lang="en-US" dirty="0"/>
                              <m:t> 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}</m:t>
                            </m:r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6337" y="1917304"/>
                <a:ext cx="6473888" cy="65530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695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3" grpId="0" animBg="1"/>
      <p:bldP spid="63" grpId="0" animBg="1"/>
      <p:bldP spid="6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Mappings change structural patterns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581374"/>
            <a:ext cx="10515600" cy="45955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12</a:t>
            </a:fld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6222008" y="2591707"/>
            <a:ext cx="5754859" cy="1916110"/>
            <a:chOff x="2474532" y="2196053"/>
            <a:chExt cx="5754859" cy="1916110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C2A3DEA-E723-B54A-893A-0981CD1C1CC5}"/>
                </a:ext>
              </a:extLst>
            </p:cNvPr>
            <p:cNvSpPr/>
            <p:nvPr/>
          </p:nvSpPr>
          <p:spPr>
            <a:xfrm>
              <a:off x="2474532" y="2196053"/>
              <a:ext cx="5754859" cy="19161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2474532" y="2383239"/>
              <a:ext cx="2128557" cy="1597181"/>
              <a:chOff x="2311070" y="4905344"/>
              <a:chExt cx="2368211" cy="1597181"/>
            </a:xfrm>
          </p:grpSpPr>
          <p:sp>
            <p:nvSpPr>
              <p:cNvPr id="56" name="TextBox 37">
                <a:extLst>
                  <a:ext uri="{FF2B5EF4-FFF2-40B4-BE49-F238E27FC236}">
                    <a16:creationId xmlns:a16="http://schemas.microsoft.com/office/drawing/2014/main" id="{5C4AC9BE-4065-F046-AD3A-0E06C602640D}"/>
                  </a:ext>
                </a:extLst>
              </p:cNvPr>
              <p:cNvSpPr txBox="1"/>
              <p:nvPr/>
            </p:nvSpPr>
            <p:spPr>
              <a:xfrm>
                <a:off x="3043613" y="4905344"/>
                <a:ext cx="113986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Database</a:t>
                </a:r>
              </a:p>
            </p:txBody>
          </p:sp>
          <p:sp>
            <p:nvSpPr>
              <p:cNvPr id="57" name="TextBox 38">
                <a:extLst>
                  <a:ext uri="{FF2B5EF4-FFF2-40B4-BE49-F238E27FC236}">
                    <a16:creationId xmlns:a16="http://schemas.microsoft.com/office/drawing/2014/main" id="{019316AC-A68F-BE48-AF8E-600DCCB8F01D}"/>
                  </a:ext>
                </a:extLst>
              </p:cNvPr>
              <p:cNvSpPr txBox="1"/>
              <p:nvPr/>
            </p:nvSpPr>
            <p:spPr>
              <a:xfrm>
                <a:off x="2894205" y="5546261"/>
                <a:ext cx="14386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Data Mining</a:t>
                </a:r>
              </a:p>
            </p:txBody>
          </p:sp>
          <p:sp>
            <p:nvSpPr>
              <p:cNvPr id="58" name="TextBox 39">
                <a:extLst>
                  <a:ext uri="{FF2B5EF4-FFF2-40B4-BE49-F238E27FC236}">
                    <a16:creationId xmlns:a16="http://schemas.microsoft.com/office/drawing/2014/main" id="{3CF1C0BA-64E9-5C4D-AB8D-B4BB1A541805}"/>
                  </a:ext>
                </a:extLst>
              </p:cNvPr>
              <p:cNvSpPr txBox="1"/>
              <p:nvPr/>
            </p:nvSpPr>
            <p:spPr>
              <a:xfrm>
                <a:off x="2311070" y="6163971"/>
                <a:ext cx="236821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Software Engineering</a:t>
                </a: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5183372" y="2557609"/>
              <a:ext cx="853762" cy="1271647"/>
              <a:chOff x="5965172" y="5103749"/>
              <a:chExt cx="949887" cy="1271647"/>
            </a:xfrm>
          </p:grpSpPr>
          <p:sp>
            <p:nvSpPr>
              <p:cNvPr id="54" name="TextBox 43">
                <a:extLst>
                  <a:ext uri="{FF2B5EF4-FFF2-40B4-BE49-F238E27FC236}">
                    <a16:creationId xmlns:a16="http://schemas.microsoft.com/office/drawing/2014/main" id="{8D99CF5A-C1B4-5E42-B3D8-442E17FD8C72}"/>
                  </a:ext>
                </a:extLst>
              </p:cNvPr>
              <p:cNvSpPr txBox="1"/>
              <p:nvPr/>
            </p:nvSpPr>
            <p:spPr>
              <a:xfrm>
                <a:off x="5965172" y="5103749"/>
                <a:ext cx="81210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VLDB</a:t>
                </a:r>
              </a:p>
            </p:txBody>
          </p:sp>
          <p:sp>
            <p:nvSpPr>
              <p:cNvPr id="55" name="TextBox 44">
                <a:extLst>
                  <a:ext uri="{FF2B5EF4-FFF2-40B4-BE49-F238E27FC236}">
                    <a16:creationId xmlns:a16="http://schemas.microsoft.com/office/drawing/2014/main" id="{24347D89-B92D-9047-A513-38311FA19B0B}"/>
                  </a:ext>
                </a:extLst>
              </p:cNvPr>
              <p:cNvSpPr txBox="1"/>
              <p:nvPr/>
            </p:nvSpPr>
            <p:spPr>
              <a:xfrm>
                <a:off x="5965172" y="6036842"/>
                <a:ext cx="94988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SIGKDD</a:t>
                </a:r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6564859" y="2383239"/>
              <a:ext cx="1654991" cy="1607867"/>
              <a:chOff x="7910764" y="4905344"/>
              <a:chExt cx="1841326" cy="1607867"/>
            </a:xfrm>
          </p:grpSpPr>
          <p:sp>
            <p:nvSpPr>
              <p:cNvPr id="51" name="TextBox 40">
                <a:extLst>
                  <a:ext uri="{FF2B5EF4-FFF2-40B4-BE49-F238E27FC236}">
                    <a16:creationId xmlns:a16="http://schemas.microsoft.com/office/drawing/2014/main" id="{6BE3D176-FE70-C747-A122-8B28AEB73C4D}"/>
                  </a:ext>
                </a:extLst>
              </p:cNvPr>
              <p:cNvSpPr txBox="1"/>
              <p:nvPr/>
            </p:nvSpPr>
            <p:spPr>
              <a:xfrm>
                <a:off x="7910764" y="4905344"/>
                <a:ext cx="184132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Similarity Mining</a:t>
                </a:r>
              </a:p>
            </p:txBody>
          </p:sp>
          <p:sp>
            <p:nvSpPr>
              <p:cNvPr id="52" name="TextBox 41">
                <a:extLst>
                  <a:ext uri="{FF2B5EF4-FFF2-40B4-BE49-F238E27FC236}">
                    <a16:creationId xmlns:a16="http://schemas.microsoft.com/office/drawing/2014/main" id="{97CB30DD-EAE0-A445-96C3-C8A9ED8B4771}"/>
                  </a:ext>
                </a:extLst>
              </p:cNvPr>
              <p:cNvSpPr txBox="1"/>
              <p:nvPr/>
            </p:nvSpPr>
            <p:spPr>
              <a:xfrm>
                <a:off x="7988008" y="5528234"/>
                <a:ext cx="168683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Pattern Mining</a:t>
                </a:r>
              </a:p>
            </p:txBody>
          </p:sp>
          <p:sp>
            <p:nvSpPr>
              <p:cNvPr id="53" name="TextBox 42">
                <a:extLst>
                  <a:ext uri="{FF2B5EF4-FFF2-40B4-BE49-F238E27FC236}">
                    <a16:creationId xmlns:a16="http://schemas.microsoft.com/office/drawing/2014/main" id="{5D96AD98-01E7-0E4B-B35A-437742AF7E52}"/>
                  </a:ext>
                </a:extLst>
              </p:cNvPr>
              <p:cNvSpPr txBox="1"/>
              <p:nvPr/>
            </p:nvSpPr>
            <p:spPr>
              <a:xfrm>
                <a:off x="8075690" y="6174657"/>
                <a:ext cx="151147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Code Mining</a:t>
                </a: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 flipH="1">
              <a:off x="5913295" y="2552516"/>
              <a:ext cx="799804" cy="1269313"/>
              <a:chOff x="8739154" y="221360"/>
              <a:chExt cx="943426" cy="1269313"/>
            </a:xfrm>
          </p:grpSpPr>
          <p:cxnSp>
            <p:nvCxnSpPr>
              <p:cNvPr id="48" name="Straight Arrow Connector 47">
                <a:extLst>
                  <a:ext uri="{FF2B5EF4-FFF2-40B4-BE49-F238E27FC236}">
                    <a16:creationId xmlns:a16="http://schemas.microsoft.com/office/drawing/2014/main" id="{21D952B6-2526-724D-BA89-813A090139B2}"/>
                  </a:ext>
                </a:extLst>
              </p:cNvPr>
              <p:cNvCxnSpPr>
                <a:stCxn id="51" idx="1"/>
                <a:endCxn id="54" idx="3"/>
              </p:cNvCxnSpPr>
              <p:nvPr/>
            </p:nvCxnSpPr>
            <p:spPr>
              <a:xfrm>
                <a:off x="8914010" y="221360"/>
                <a:ext cx="768570" cy="17437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52" idx="1"/>
                <a:endCxn id="54" idx="3"/>
              </p:cNvCxnSpPr>
              <p:nvPr/>
            </p:nvCxnSpPr>
            <p:spPr>
              <a:xfrm flipV="1">
                <a:off x="8832116" y="395730"/>
                <a:ext cx="850464" cy="44852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FFCF0C05-7D6A-FE48-89D4-CD35FD4A094A}"/>
                  </a:ext>
                </a:extLst>
              </p:cNvPr>
              <p:cNvCxnSpPr>
                <a:stCxn id="53" idx="1"/>
                <a:endCxn id="55" idx="3"/>
              </p:cNvCxnSpPr>
              <p:nvPr/>
            </p:nvCxnSpPr>
            <p:spPr>
              <a:xfrm flipV="1">
                <a:off x="8739154" y="1328823"/>
                <a:ext cx="797344" cy="16185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/>
            <p:cNvGrpSpPr/>
            <p:nvPr/>
          </p:nvGrpSpPr>
          <p:grpSpPr>
            <a:xfrm>
              <a:off x="4157463" y="2552516"/>
              <a:ext cx="1025909" cy="640917"/>
              <a:chOff x="4032820" y="2543174"/>
              <a:chExt cx="1866327" cy="640917"/>
            </a:xfrm>
          </p:grpSpPr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54" idx="1"/>
                <a:endCxn id="56" idx="3"/>
              </p:cNvCxnSpPr>
              <p:nvPr/>
            </p:nvCxnSpPr>
            <p:spPr>
              <a:xfrm flipH="1" flipV="1">
                <a:off x="4032820" y="2543174"/>
                <a:ext cx="1866327" cy="17437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54" idx="1"/>
                <a:endCxn id="57" idx="3"/>
              </p:cNvCxnSpPr>
              <p:nvPr/>
            </p:nvCxnSpPr>
            <p:spPr>
              <a:xfrm flipH="1">
                <a:off x="4277122" y="2717544"/>
                <a:ext cx="1622025" cy="466547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/>
            <p:cNvGrpSpPr/>
            <p:nvPr/>
          </p:nvGrpSpPr>
          <p:grpSpPr>
            <a:xfrm>
              <a:off x="4291754" y="3193433"/>
              <a:ext cx="891618" cy="617710"/>
              <a:chOff x="4265310" y="3186323"/>
              <a:chExt cx="1672935" cy="617710"/>
            </a:xfrm>
          </p:grpSpPr>
          <p:cxnSp>
            <p:nvCxnSpPr>
              <p:cNvPr id="44" name="Straight Arrow Connector 43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55" idx="1"/>
                <a:endCxn id="58" idx="3"/>
              </p:cNvCxnSpPr>
              <p:nvPr/>
            </p:nvCxnSpPr>
            <p:spPr>
              <a:xfrm flipH="1">
                <a:off x="4849465" y="3652869"/>
                <a:ext cx="1088780" cy="151164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55" idx="1"/>
                <a:endCxn id="57" idx="3"/>
              </p:cNvCxnSpPr>
              <p:nvPr/>
            </p:nvCxnSpPr>
            <p:spPr>
              <a:xfrm flipH="1" flipV="1">
                <a:off x="4265310" y="3186323"/>
                <a:ext cx="1672935" cy="466546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9" name="Group 58"/>
          <p:cNvGrpSpPr/>
          <p:nvPr/>
        </p:nvGrpSpPr>
        <p:grpSpPr>
          <a:xfrm>
            <a:off x="218135" y="2591707"/>
            <a:ext cx="5754858" cy="1916110"/>
            <a:chOff x="2381898" y="4786714"/>
            <a:chExt cx="5754858" cy="1916110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A089B2DB-8F65-5448-8C8D-870BD2043DC3}"/>
                </a:ext>
              </a:extLst>
            </p:cNvPr>
            <p:cNvSpPr/>
            <p:nvPr/>
          </p:nvSpPr>
          <p:spPr>
            <a:xfrm>
              <a:off x="2381898" y="4786714"/>
              <a:ext cx="5754858" cy="19161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2409714" y="4938997"/>
              <a:ext cx="2067271" cy="1641170"/>
              <a:chOff x="2464908" y="2553769"/>
              <a:chExt cx="2300025" cy="1641170"/>
            </a:xfrm>
          </p:grpSpPr>
          <p:sp>
            <p:nvSpPr>
              <p:cNvPr id="81" name="TextBox 20">
                <a:extLst>
                  <a:ext uri="{FF2B5EF4-FFF2-40B4-BE49-F238E27FC236}">
                    <a16:creationId xmlns:a16="http://schemas.microsoft.com/office/drawing/2014/main" id="{CC1E7B27-0B1E-D642-8E41-F30793AD88B2}"/>
                  </a:ext>
                </a:extLst>
              </p:cNvPr>
              <p:cNvSpPr txBox="1"/>
              <p:nvPr/>
            </p:nvSpPr>
            <p:spPr>
              <a:xfrm>
                <a:off x="3042412" y="2553769"/>
                <a:ext cx="113986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Database</a:t>
                </a:r>
              </a:p>
            </p:txBody>
          </p:sp>
          <p:sp>
            <p:nvSpPr>
              <p:cNvPr id="82" name="TextBox 21">
                <a:extLst>
                  <a:ext uri="{FF2B5EF4-FFF2-40B4-BE49-F238E27FC236}">
                    <a16:creationId xmlns:a16="http://schemas.microsoft.com/office/drawing/2014/main" id="{06297537-8D26-A948-AA20-2A3C4772EADB}"/>
                  </a:ext>
                </a:extLst>
              </p:cNvPr>
              <p:cNvSpPr txBox="1"/>
              <p:nvPr/>
            </p:nvSpPr>
            <p:spPr>
              <a:xfrm>
                <a:off x="2909771" y="3259452"/>
                <a:ext cx="14386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Data Mining</a:t>
                </a:r>
              </a:p>
            </p:txBody>
          </p:sp>
          <p:sp>
            <p:nvSpPr>
              <p:cNvPr id="83" name="TextBox 22">
                <a:extLst>
                  <a:ext uri="{FF2B5EF4-FFF2-40B4-BE49-F238E27FC236}">
                    <a16:creationId xmlns:a16="http://schemas.microsoft.com/office/drawing/2014/main" id="{3A555798-85FA-874E-B3F9-AC6EBBF7E819}"/>
                  </a:ext>
                </a:extLst>
              </p:cNvPr>
              <p:cNvSpPr txBox="1"/>
              <p:nvPr/>
            </p:nvSpPr>
            <p:spPr>
              <a:xfrm>
                <a:off x="2464908" y="3856385"/>
                <a:ext cx="230002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Software Engineering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241097" y="5124925"/>
              <a:ext cx="842505" cy="1271647"/>
              <a:chOff x="8305205" y="2744746"/>
              <a:chExt cx="937363" cy="1271647"/>
            </a:xfrm>
          </p:grpSpPr>
          <p:sp>
            <p:nvSpPr>
              <p:cNvPr id="79" name="TextBox 43">
                <a:extLst>
                  <a:ext uri="{FF2B5EF4-FFF2-40B4-BE49-F238E27FC236}">
                    <a16:creationId xmlns:a16="http://schemas.microsoft.com/office/drawing/2014/main" id="{8D99CF5A-C1B4-5E42-B3D8-442E17FD8C72}"/>
                  </a:ext>
                </a:extLst>
              </p:cNvPr>
              <p:cNvSpPr txBox="1"/>
              <p:nvPr/>
            </p:nvSpPr>
            <p:spPr>
              <a:xfrm>
                <a:off x="8430466" y="2744746"/>
                <a:ext cx="81210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VLDB</a:t>
                </a:r>
              </a:p>
            </p:txBody>
          </p:sp>
          <p:sp>
            <p:nvSpPr>
              <p:cNvPr id="80" name="TextBox 44">
                <a:extLst>
                  <a:ext uri="{FF2B5EF4-FFF2-40B4-BE49-F238E27FC236}">
                    <a16:creationId xmlns:a16="http://schemas.microsoft.com/office/drawing/2014/main" id="{24347D89-B92D-9047-A513-38311FA19B0B}"/>
                  </a:ext>
                </a:extLst>
              </p:cNvPr>
              <p:cNvSpPr txBox="1"/>
              <p:nvPr/>
            </p:nvSpPr>
            <p:spPr>
              <a:xfrm>
                <a:off x="8305205" y="3677839"/>
                <a:ext cx="93736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SIGKDD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5031548" y="4972300"/>
              <a:ext cx="1654991" cy="1607867"/>
              <a:chOff x="5421984" y="2584255"/>
              <a:chExt cx="1841326" cy="1607867"/>
            </a:xfrm>
          </p:grpSpPr>
          <p:sp>
            <p:nvSpPr>
              <p:cNvPr id="76" name="TextBox 40">
                <a:extLst>
                  <a:ext uri="{FF2B5EF4-FFF2-40B4-BE49-F238E27FC236}">
                    <a16:creationId xmlns:a16="http://schemas.microsoft.com/office/drawing/2014/main" id="{6BE3D176-FE70-C747-A122-8B28AEB73C4D}"/>
                  </a:ext>
                </a:extLst>
              </p:cNvPr>
              <p:cNvSpPr txBox="1"/>
              <p:nvPr/>
            </p:nvSpPr>
            <p:spPr>
              <a:xfrm>
                <a:off x="5421984" y="2584255"/>
                <a:ext cx="184132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Similarity Mining</a:t>
                </a:r>
              </a:p>
            </p:txBody>
          </p:sp>
          <p:sp>
            <p:nvSpPr>
              <p:cNvPr id="77" name="TextBox 41">
                <a:extLst>
                  <a:ext uri="{FF2B5EF4-FFF2-40B4-BE49-F238E27FC236}">
                    <a16:creationId xmlns:a16="http://schemas.microsoft.com/office/drawing/2014/main" id="{97CB30DD-EAE0-A445-96C3-C8A9ED8B4771}"/>
                  </a:ext>
                </a:extLst>
              </p:cNvPr>
              <p:cNvSpPr txBox="1"/>
              <p:nvPr/>
            </p:nvSpPr>
            <p:spPr>
              <a:xfrm>
                <a:off x="5499228" y="3207145"/>
                <a:ext cx="168683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Pattern Mining</a:t>
                </a:r>
              </a:p>
            </p:txBody>
          </p:sp>
          <p:sp>
            <p:nvSpPr>
              <p:cNvPr id="78" name="TextBox 42">
                <a:extLst>
                  <a:ext uri="{FF2B5EF4-FFF2-40B4-BE49-F238E27FC236}">
                    <a16:creationId xmlns:a16="http://schemas.microsoft.com/office/drawing/2014/main" id="{5D96AD98-01E7-0E4B-B35A-437742AF7E52}"/>
                  </a:ext>
                </a:extLst>
              </p:cNvPr>
              <p:cNvSpPr txBox="1"/>
              <p:nvPr/>
            </p:nvSpPr>
            <p:spPr>
              <a:xfrm>
                <a:off x="5586910" y="3853568"/>
                <a:ext cx="151147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Code Mining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6538302" y="5141577"/>
              <a:ext cx="815382" cy="1269313"/>
              <a:chOff x="2474010" y="7197606"/>
              <a:chExt cx="1014086" cy="1269313"/>
            </a:xfrm>
          </p:grpSpPr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21D952B6-2526-724D-BA89-813A090139B2}"/>
                  </a:ext>
                </a:extLst>
              </p:cNvPr>
              <p:cNvCxnSpPr>
                <a:stCxn id="76" idx="3"/>
                <a:endCxn id="79" idx="1"/>
              </p:cNvCxnSpPr>
              <p:nvPr/>
            </p:nvCxnSpPr>
            <p:spPr>
              <a:xfrm>
                <a:off x="2658369" y="7197606"/>
                <a:ext cx="829726" cy="152625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77" idx="3"/>
                <a:endCxn id="79" idx="1"/>
              </p:cNvCxnSpPr>
              <p:nvPr/>
            </p:nvCxnSpPr>
            <p:spPr>
              <a:xfrm flipV="1">
                <a:off x="2572024" y="7350231"/>
                <a:ext cx="916072" cy="470265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>
                <a:extLst>
                  <a:ext uri="{FF2B5EF4-FFF2-40B4-BE49-F238E27FC236}">
                    <a16:creationId xmlns:a16="http://schemas.microsoft.com/office/drawing/2014/main" id="{FFCF0C05-7D6A-FE48-89D4-CD35FD4A094A}"/>
                  </a:ext>
                </a:extLst>
              </p:cNvPr>
              <p:cNvCxnSpPr>
                <a:stCxn id="78" idx="3"/>
                <a:endCxn id="80" idx="1"/>
              </p:cNvCxnSpPr>
              <p:nvPr/>
            </p:nvCxnSpPr>
            <p:spPr>
              <a:xfrm flipV="1">
                <a:off x="2474010" y="8283324"/>
                <a:ext cx="874062" cy="183595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Group 64"/>
            <p:cNvGrpSpPr/>
            <p:nvPr/>
          </p:nvGrpSpPr>
          <p:grpSpPr>
            <a:xfrm>
              <a:off x="3953295" y="5108274"/>
              <a:ext cx="1147680" cy="705683"/>
              <a:chOff x="3694647" y="5093450"/>
              <a:chExt cx="1417833" cy="705683"/>
            </a:xfrm>
          </p:grpSpPr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76" idx="1"/>
                <a:endCxn id="81" idx="3"/>
              </p:cNvCxnSpPr>
              <p:nvPr/>
            </p:nvCxnSpPr>
            <p:spPr>
              <a:xfrm flipH="1" flipV="1">
                <a:off x="3694647" y="5093450"/>
                <a:ext cx="1332064" cy="33303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76" idx="1"/>
                <a:endCxn id="82" idx="3"/>
              </p:cNvCxnSpPr>
              <p:nvPr/>
            </p:nvCxnSpPr>
            <p:spPr>
              <a:xfrm flipH="1">
                <a:off x="3879167" y="5126753"/>
                <a:ext cx="1147543" cy="67238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77" idx="1"/>
                <a:endCxn id="81" idx="3"/>
              </p:cNvCxnSpPr>
              <p:nvPr/>
            </p:nvCxnSpPr>
            <p:spPr>
              <a:xfrm flipH="1" flipV="1">
                <a:off x="3694647" y="5093450"/>
                <a:ext cx="1417833" cy="656193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77" idx="1"/>
                <a:endCxn id="82" idx="3"/>
              </p:cNvCxnSpPr>
              <p:nvPr/>
            </p:nvCxnSpPr>
            <p:spPr>
              <a:xfrm flipH="1">
                <a:off x="3879167" y="5749643"/>
                <a:ext cx="1233313" cy="4949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Group 65"/>
            <p:cNvGrpSpPr/>
            <p:nvPr/>
          </p:nvGrpSpPr>
          <p:grpSpPr>
            <a:xfrm>
              <a:off x="4102659" y="5813957"/>
              <a:ext cx="1077128" cy="596933"/>
              <a:chOff x="3820233" y="5799133"/>
              <a:chExt cx="1346742" cy="596933"/>
            </a:xfrm>
          </p:grpSpPr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78" idx="1"/>
                <a:endCxn id="83" idx="3"/>
              </p:cNvCxnSpPr>
              <p:nvPr/>
            </p:nvCxnSpPr>
            <p:spPr>
              <a:xfrm flipH="1">
                <a:off x="4288255" y="6396066"/>
                <a:ext cx="878716" cy="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78" idx="1"/>
                <a:endCxn id="82" idx="3"/>
              </p:cNvCxnSpPr>
              <p:nvPr/>
            </p:nvCxnSpPr>
            <p:spPr>
              <a:xfrm flipH="1" flipV="1">
                <a:off x="3820231" y="5799133"/>
                <a:ext cx="1346742" cy="596933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84" name="TextBox 83"/>
          <p:cNvSpPr txBox="1"/>
          <p:nvPr/>
        </p:nvSpPr>
        <p:spPr>
          <a:xfrm>
            <a:off x="1667848" y="2649642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k Free" panose="03080402000500000000" pitchFamily="66" charset="0"/>
              </a:rPr>
              <a:t>keywords</a:t>
            </a:r>
          </a:p>
        </p:txBody>
      </p:sp>
      <p:sp>
        <p:nvSpPr>
          <p:cNvPr id="85" name="TextBox 84"/>
          <p:cNvSpPr txBox="1"/>
          <p:nvPr/>
        </p:nvSpPr>
        <p:spPr>
          <a:xfrm rot="868318">
            <a:off x="4280093" y="2707766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k Free" panose="03080402000500000000" pitchFamily="66" charset="0"/>
              </a:rPr>
              <a:t>published-in</a:t>
            </a:r>
          </a:p>
        </p:txBody>
      </p:sp>
      <p:sp>
        <p:nvSpPr>
          <p:cNvPr id="86" name="TextBox 85"/>
          <p:cNvSpPr txBox="1"/>
          <p:nvPr/>
        </p:nvSpPr>
        <p:spPr>
          <a:xfrm rot="591707">
            <a:off x="7745589" y="2721653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k Free" panose="03080402000500000000" pitchFamily="66" charset="0"/>
              </a:rPr>
              <a:t>area</a:t>
            </a:r>
          </a:p>
        </p:txBody>
      </p:sp>
      <p:sp>
        <p:nvSpPr>
          <p:cNvPr id="87" name="TextBox 86"/>
          <p:cNvSpPr txBox="1"/>
          <p:nvPr/>
        </p:nvSpPr>
        <p:spPr>
          <a:xfrm rot="20758968">
            <a:off x="9325741" y="2676294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k Free" panose="03080402000500000000" pitchFamily="66" charset="0"/>
              </a:rPr>
              <a:t>published-in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Rectangle 87"/>
              <p:cNvSpPr/>
              <p:nvPr/>
            </p:nvSpPr>
            <p:spPr>
              <a:xfrm>
                <a:off x="1363636" y="4627604"/>
                <a:ext cx="3457998" cy="461665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keywords</m:t>
                      </m:r>
                      <m:r>
                        <a:rPr lang="en-US" sz="2400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240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published</m:t>
                      </m:r>
                      <m:r>
                        <m:rPr>
                          <m:nor/>
                        </m:rPr>
                        <a:rPr lang="en-US" sz="240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240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in</m:t>
                      </m:r>
                    </m:oMath>
                  </m:oMathPara>
                </a14:m>
                <a:endParaRPr 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88" name="Rectangle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3636" y="4627604"/>
                <a:ext cx="3457998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1058" b="-17105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666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Mappings change structural patterns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581374"/>
            <a:ext cx="10515600" cy="45955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13</a:t>
            </a:fld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6222008" y="2591707"/>
            <a:ext cx="5754859" cy="1916110"/>
            <a:chOff x="2474532" y="2196053"/>
            <a:chExt cx="5754859" cy="1916110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C2A3DEA-E723-B54A-893A-0981CD1C1CC5}"/>
                </a:ext>
              </a:extLst>
            </p:cNvPr>
            <p:cNvSpPr/>
            <p:nvPr/>
          </p:nvSpPr>
          <p:spPr>
            <a:xfrm>
              <a:off x="2474532" y="2196053"/>
              <a:ext cx="5754859" cy="19161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2474532" y="2383239"/>
              <a:ext cx="2128557" cy="1597181"/>
              <a:chOff x="2311070" y="4905344"/>
              <a:chExt cx="2368211" cy="1597181"/>
            </a:xfrm>
          </p:grpSpPr>
          <p:sp>
            <p:nvSpPr>
              <p:cNvPr id="56" name="TextBox 37">
                <a:extLst>
                  <a:ext uri="{FF2B5EF4-FFF2-40B4-BE49-F238E27FC236}">
                    <a16:creationId xmlns:a16="http://schemas.microsoft.com/office/drawing/2014/main" id="{5C4AC9BE-4065-F046-AD3A-0E06C602640D}"/>
                  </a:ext>
                </a:extLst>
              </p:cNvPr>
              <p:cNvSpPr txBox="1"/>
              <p:nvPr/>
            </p:nvSpPr>
            <p:spPr>
              <a:xfrm>
                <a:off x="3043613" y="4905344"/>
                <a:ext cx="113986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>
                    <a:solidFill>
                      <a:srgbClr val="FF0000"/>
                    </a:solidFill>
                  </a:rPr>
                  <a:t>Database</a:t>
                </a:r>
              </a:p>
            </p:txBody>
          </p:sp>
          <p:sp>
            <p:nvSpPr>
              <p:cNvPr id="57" name="TextBox 38">
                <a:extLst>
                  <a:ext uri="{FF2B5EF4-FFF2-40B4-BE49-F238E27FC236}">
                    <a16:creationId xmlns:a16="http://schemas.microsoft.com/office/drawing/2014/main" id="{019316AC-A68F-BE48-AF8E-600DCCB8F01D}"/>
                  </a:ext>
                </a:extLst>
              </p:cNvPr>
              <p:cNvSpPr txBox="1"/>
              <p:nvPr/>
            </p:nvSpPr>
            <p:spPr>
              <a:xfrm>
                <a:off x="2894205" y="5546261"/>
                <a:ext cx="14386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Data Mining</a:t>
                </a:r>
              </a:p>
            </p:txBody>
          </p:sp>
          <p:sp>
            <p:nvSpPr>
              <p:cNvPr id="58" name="TextBox 39">
                <a:extLst>
                  <a:ext uri="{FF2B5EF4-FFF2-40B4-BE49-F238E27FC236}">
                    <a16:creationId xmlns:a16="http://schemas.microsoft.com/office/drawing/2014/main" id="{3CF1C0BA-64E9-5C4D-AB8D-B4BB1A541805}"/>
                  </a:ext>
                </a:extLst>
              </p:cNvPr>
              <p:cNvSpPr txBox="1"/>
              <p:nvPr/>
            </p:nvSpPr>
            <p:spPr>
              <a:xfrm>
                <a:off x="2311070" y="6163971"/>
                <a:ext cx="236821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Software Engineering</a:t>
                </a: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5183372" y="2557609"/>
              <a:ext cx="853762" cy="1271647"/>
              <a:chOff x="5965172" y="5103749"/>
              <a:chExt cx="949887" cy="1271647"/>
            </a:xfrm>
          </p:grpSpPr>
          <p:sp>
            <p:nvSpPr>
              <p:cNvPr id="54" name="TextBox 43">
                <a:extLst>
                  <a:ext uri="{FF2B5EF4-FFF2-40B4-BE49-F238E27FC236}">
                    <a16:creationId xmlns:a16="http://schemas.microsoft.com/office/drawing/2014/main" id="{8D99CF5A-C1B4-5E42-B3D8-442E17FD8C72}"/>
                  </a:ext>
                </a:extLst>
              </p:cNvPr>
              <p:cNvSpPr txBox="1"/>
              <p:nvPr/>
            </p:nvSpPr>
            <p:spPr>
              <a:xfrm>
                <a:off x="5965172" y="5103749"/>
                <a:ext cx="81210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>
                    <a:solidFill>
                      <a:srgbClr val="FF0000"/>
                    </a:solidFill>
                  </a:rPr>
                  <a:t>VLDB</a:t>
                </a:r>
              </a:p>
            </p:txBody>
          </p:sp>
          <p:sp>
            <p:nvSpPr>
              <p:cNvPr id="55" name="TextBox 44">
                <a:extLst>
                  <a:ext uri="{FF2B5EF4-FFF2-40B4-BE49-F238E27FC236}">
                    <a16:creationId xmlns:a16="http://schemas.microsoft.com/office/drawing/2014/main" id="{24347D89-B92D-9047-A513-38311FA19B0B}"/>
                  </a:ext>
                </a:extLst>
              </p:cNvPr>
              <p:cNvSpPr txBox="1"/>
              <p:nvPr/>
            </p:nvSpPr>
            <p:spPr>
              <a:xfrm>
                <a:off x="5965172" y="6036842"/>
                <a:ext cx="94988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SIGKDD</a:t>
                </a:r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6564859" y="2383239"/>
              <a:ext cx="1654991" cy="1607867"/>
              <a:chOff x="7910764" y="4905344"/>
              <a:chExt cx="1841326" cy="1607867"/>
            </a:xfrm>
          </p:grpSpPr>
          <p:sp>
            <p:nvSpPr>
              <p:cNvPr id="51" name="TextBox 40">
                <a:extLst>
                  <a:ext uri="{FF2B5EF4-FFF2-40B4-BE49-F238E27FC236}">
                    <a16:creationId xmlns:a16="http://schemas.microsoft.com/office/drawing/2014/main" id="{6BE3D176-FE70-C747-A122-8B28AEB73C4D}"/>
                  </a:ext>
                </a:extLst>
              </p:cNvPr>
              <p:cNvSpPr txBox="1"/>
              <p:nvPr/>
            </p:nvSpPr>
            <p:spPr>
              <a:xfrm>
                <a:off x="7910764" y="4905344"/>
                <a:ext cx="184132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Similarity Mining</a:t>
                </a:r>
              </a:p>
            </p:txBody>
          </p:sp>
          <p:sp>
            <p:nvSpPr>
              <p:cNvPr id="52" name="TextBox 41">
                <a:extLst>
                  <a:ext uri="{FF2B5EF4-FFF2-40B4-BE49-F238E27FC236}">
                    <a16:creationId xmlns:a16="http://schemas.microsoft.com/office/drawing/2014/main" id="{97CB30DD-EAE0-A445-96C3-C8A9ED8B4771}"/>
                  </a:ext>
                </a:extLst>
              </p:cNvPr>
              <p:cNvSpPr txBox="1"/>
              <p:nvPr/>
            </p:nvSpPr>
            <p:spPr>
              <a:xfrm>
                <a:off x="7988008" y="5528234"/>
                <a:ext cx="168683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Pattern Mining</a:t>
                </a:r>
              </a:p>
            </p:txBody>
          </p:sp>
          <p:sp>
            <p:nvSpPr>
              <p:cNvPr id="53" name="TextBox 42">
                <a:extLst>
                  <a:ext uri="{FF2B5EF4-FFF2-40B4-BE49-F238E27FC236}">
                    <a16:creationId xmlns:a16="http://schemas.microsoft.com/office/drawing/2014/main" id="{5D96AD98-01E7-0E4B-B35A-437742AF7E52}"/>
                  </a:ext>
                </a:extLst>
              </p:cNvPr>
              <p:cNvSpPr txBox="1"/>
              <p:nvPr/>
            </p:nvSpPr>
            <p:spPr>
              <a:xfrm>
                <a:off x="8075690" y="6174657"/>
                <a:ext cx="151147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Code Mining</a:t>
                </a: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 flipH="1">
              <a:off x="5913295" y="2552516"/>
              <a:ext cx="799804" cy="1269313"/>
              <a:chOff x="8739154" y="221360"/>
              <a:chExt cx="943426" cy="1269313"/>
            </a:xfrm>
          </p:grpSpPr>
          <p:cxnSp>
            <p:nvCxnSpPr>
              <p:cNvPr id="48" name="Straight Arrow Connector 47">
                <a:extLst>
                  <a:ext uri="{FF2B5EF4-FFF2-40B4-BE49-F238E27FC236}">
                    <a16:creationId xmlns:a16="http://schemas.microsoft.com/office/drawing/2014/main" id="{21D952B6-2526-724D-BA89-813A090139B2}"/>
                  </a:ext>
                </a:extLst>
              </p:cNvPr>
              <p:cNvCxnSpPr>
                <a:stCxn id="51" idx="1"/>
                <a:endCxn id="54" idx="3"/>
              </p:cNvCxnSpPr>
              <p:nvPr/>
            </p:nvCxnSpPr>
            <p:spPr>
              <a:xfrm>
                <a:off x="8914010" y="221360"/>
                <a:ext cx="768570" cy="17437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52" idx="1"/>
                <a:endCxn id="54" idx="3"/>
              </p:cNvCxnSpPr>
              <p:nvPr/>
            </p:nvCxnSpPr>
            <p:spPr>
              <a:xfrm flipV="1">
                <a:off x="8832116" y="395730"/>
                <a:ext cx="850464" cy="44852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FFCF0C05-7D6A-FE48-89D4-CD35FD4A094A}"/>
                  </a:ext>
                </a:extLst>
              </p:cNvPr>
              <p:cNvCxnSpPr>
                <a:stCxn id="53" idx="1"/>
                <a:endCxn id="55" idx="3"/>
              </p:cNvCxnSpPr>
              <p:nvPr/>
            </p:nvCxnSpPr>
            <p:spPr>
              <a:xfrm flipV="1">
                <a:off x="8739154" y="1328823"/>
                <a:ext cx="797344" cy="16185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/>
            <p:cNvGrpSpPr/>
            <p:nvPr/>
          </p:nvGrpSpPr>
          <p:grpSpPr>
            <a:xfrm>
              <a:off x="4157463" y="2552516"/>
              <a:ext cx="1025909" cy="640917"/>
              <a:chOff x="4032820" y="2543174"/>
              <a:chExt cx="1866327" cy="640917"/>
            </a:xfrm>
          </p:grpSpPr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54" idx="1"/>
                <a:endCxn id="56" idx="3"/>
              </p:cNvCxnSpPr>
              <p:nvPr/>
            </p:nvCxnSpPr>
            <p:spPr>
              <a:xfrm flipH="1" flipV="1">
                <a:off x="4032820" y="2543174"/>
                <a:ext cx="1866327" cy="17437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54" idx="1"/>
                <a:endCxn id="57" idx="3"/>
              </p:cNvCxnSpPr>
              <p:nvPr/>
            </p:nvCxnSpPr>
            <p:spPr>
              <a:xfrm flipH="1">
                <a:off x="4277122" y="2717544"/>
                <a:ext cx="1622025" cy="466547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/>
            <p:cNvGrpSpPr/>
            <p:nvPr/>
          </p:nvGrpSpPr>
          <p:grpSpPr>
            <a:xfrm>
              <a:off x="4291754" y="3193433"/>
              <a:ext cx="891618" cy="617710"/>
              <a:chOff x="4265310" y="3186323"/>
              <a:chExt cx="1672935" cy="617710"/>
            </a:xfrm>
          </p:grpSpPr>
          <p:cxnSp>
            <p:nvCxnSpPr>
              <p:cNvPr id="44" name="Straight Arrow Connector 43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55" idx="1"/>
                <a:endCxn id="58" idx="3"/>
              </p:cNvCxnSpPr>
              <p:nvPr/>
            </p:nvCxnSpPr>
            <p:spPr>
              <a:xfrm flipH="1">
                <a:off x="4849465" y="3652869"/>
                <a:ext cx="1088780" cy="151164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55" idx="1"/>
                <a:endCxn id="57" idx="3"/>
              </p:cNvCxnSpPr>
              <p:nvPr/>
            </p:nvCxnSpPr>
            <p:spPr>
              <a:xfrm flipH="1" flipV="1">
                <a:off x="4265310" y="3186323"/>
                <a:ext cx="1672935" cy="466546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9" name="Group 58"/>
          <p:cNvGrpSpPr/>
          <p:nvPr/>
        </p:nvGrpSpPr>
        <p:grpSpPr>
          <a:xfrm>
            <a:off x="218135" y="2591707"/>
            <a:ext cx="5754858" cy="1916110"/>
            <a:chOff x="2381898" y="4786714"/>
            <a:chExt cx="5754858" cy="1916110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A089B2DB-8F65-5448-8C8D-870BD2043DC3}"/>
                </a:ext>
              </a:extLst>
            </p:cNvPr>
            <p:cNvSpPr/>
            <p:nvPr/>
          </p:nvSpPr>
          <p:spPr>
            <a:xfrm>
              <a:off x="2381898" y="4786714"/>
              <a:ext cx="5754858" cy="19161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2409714" y="4938997"/>
              <a:ext cx="2067271" cy="1641170"/>
              <a:chOff x="2464908" y="2553769"/>
              <a:chExt cx="2300025" cy="1641170"/>
            </a:xfrm>
          </p:grpSpPr>
          <p:sp>
            <p:nvSpPr>
              <p:cNvPr id="81" name="TextBox 20">
                <a:extLst>
                  <a:ext uri="{FF2B5EF4-FFF2-40B4-BE49-F238E27FC236}">
                    <a16:creationId xmlns:a16="http://schemas.microsoft.com/office/drawing/2014/main" id="{CC1E7B27-0B1E-D642-8E41-F30793AD88B2}"/>
                  </a:ext>
                </a:extLst>
              </p:cNvPr>
              <p:cNvSpPr txBox="1"/>
              <p:nvPr/>
            </p:nvSpPr>
            <p:spPr>
              <a:xfrm>
                <a:off x="3042412" y="2553769"/>
                <a:ext cx="113986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>
                    <a:solidFill>
                      <a:srgbClr val="FF0000"/>
                    </a:solidFill>
                  </a:rPr>
                  <a:t>Database</a:t>
                </a:r>
              </a:p>
            </p:txBody>
          </p:sp>
          <p:sp>
            <p:nvSpPr>
              <p:cNvPr id="82" name="TextBox 21">
                <a:extLst>
                  <a:ext uri="{FF2B5EF4-FFF2-40B4-BE49-F238E27FC236}">
                    <a16:creationId xmlns:a16="http://schemas.microsoft.com/office/drawing/2014/main" id="{06297537-8D26-A948-AA20-2A3C4772EADB}"/>
                  </a:ext>
                </a:extLst>
              </p:cNvPr>
              <p:cNvSpPr txBox="1"/>
              <p:nvPr/>
            </p:nvSpPr>
            <p:spPr>
              <a:xfrm>
                <a:off x="2909771" y="3259452"/>
                <a:ext cx="14386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Data Mining</a:t>
                </a:r>
              </a:p>
            </p:txBody>
          </p:sp>
          <p:sp>
            <p:nvSpPr>
              <p:cNvPr id="83" name="TextBox 22">
                <a:extLst>
                  <a:ext uri="{FF2B5EF4-FFF2-40B4-BE49-F238E27FC236}">
                    <a16:creationId xmlns:a16="http://schemas.microsoft.com/office/drawing/2014/main" id="{3A555798-85FA-874E-B3F9-AC6EBBF7E819}"/>
                  </a:ext>
                </a:extLst>
              </p:cNvPr>
              <p:cNvSpPr txBox="1"/>
              <p:nvPr/>
            </p:nvSpPr>
            <p:spPr>
              <a:xfrm>
                <a:off x="2464908" y="3856385"/>
                <a:ext cx="230002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Software Engineering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241097" y="5124925"/>
              <a:ext cx="842505" cy="1271647"/>
              <a:chOff x="8305205" y="2744746"/>
              <a:chExt cx="937363" cy="1271647"/>
            </a:xfrm>
          </p:grpSpPr>
          <p:sp>
            <p:nvSpPr>
              <p:cNvPr id="79" name="TextBox 43">
                <a:extLst>
                  <a:ext uri="{FF2B5EF4-FFF2-40B4-BE49-F238E27FC236}">
                    <a16:creationId xmlns:a16="http://schemas.microsoft.com/office/drawing/2014/main" id="{8D99CF5A-C1B4-5E42-B3D8-442E17FD8C72}"/>
                  </a:ext>
                </a:extLst>
              </p:cNvPr>
              <p:cNvSpPr txBox="1"/>
              <p:nvPr/>
            </p:nvSpPr>
            <p:spPr>
              <a:xfrm>
                <a:off x="8430466" y="2744746"/>
                <a:ext cx="81210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>
                    <a:solidFill>
                      <a:srgbClr val="FF0000"/>
                    </a:solidFill>
                  </a:rPr>
                  <a:t>VLDB</a:t>
                </a:r>
              </a:p>
            </p:txBody>
          </p:sp>
          <p:sp>
            <p:nvSpPr>
              <p:cNvPr id="80" name="TextBox 44">
                <a:extLst>
                  <a:ext uri="{FF2B5EF4-FFF2-40B4-BE49-F238E27FC236}">
                    <a16:creationId xmlns:a16="http://schemas.microsoft.com/office/drawing/2014/main" id="{24347D89-B92D-9047-A513-38311FA19B0B}"/>
                  </a:ext>
                </a:extLst>
              </p:cNvPr>
              <p:cNvSpPr txBox="1"/>
              <p:nvPr/>
            </p:nvSpPr>
            <p:spPr>
              <a:xfrm>
                <a:off x="8305205" y="3677839"/>
                <a:ext cx="93736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SIGKDD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5031548" y="4972300"/>
              <a:ext cx="1654991" cy="1607867"/>
              <a:chOff x="5421984" y="2584255"/>
              <a:chExt cx="1841326" cy="1607867"/>
            </a:xfrm>
          </p:grpSpPr>
          <p:sp>
            <p:nvSpPr>
              <p:cNvPr id="76" name="TextBox 40">
                <a:extLst>
                  <a:ext uri="{FF2B5EF4-FFF2-40B4-BE49-F238E27FC236}">
                    <a16:creationId xmlns:a16="http://schemas.microsoft.com/office/drawing/2014/main" id="{6BE3D176-FE70-C747-A122-8B28AEB73C4D}"/>
                  </a:ext>
                </a:extLst>
              </p:cNvPr>
              <p:cNvSpPr txBox="1"/>
              <p:nvPr/>
            </p:nvSpPr>
            <p:spPr>
              <a:xfrm>
                <a:off x="5421984" y="2584255"/>
                <a:ext cx="184132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Similarity Mining</a:t>
                </a:r>
              </a:p>
            </p:txBody>
          </p:sp>
          <p:sp>
            <p:nvSpPr>
              <p:cNvPr id="77" name="TextBox 41">
                <a:extLst>
                  <a:ext uri="{FF2B5EF4-FFF2-40B4-BE49-F238E27FC236}">
                    <a16:creationId xmlns:a16="http://schemas.microsoft.com/office/drawing/2014/main" id="{97CB30DD-EAE0-A445-96C3-C8A9ED8B4771}"/>
                  </a:ext>
                </a:extLst>
              </p:cNvPr>
              <p:cNvSpPr txBox="1"/>
              <p:nvPr/>
            </p:nvSpPr>
            <p:spPr>
              <a:xfrm>
                <a:off x="5499228" y="3207145"/>
                <a:ext cx="168683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Pattern Mining</a:t>
                </a:r>
              </a:p>
            </p:txBody>
          </p:sp>
          <p:sp>
            <p:nvSpPr>
              <p:cNvPr id="78" name="TextBox 42">
                <a:extLst>
                  <a:ext uri="{FF2B5EF4-FFF2-40B4-BE49-F238E27FC236}">
                    <a16:creationId xmlns:a16="http://schemas.microsoft.com/office/drawing/2014/main" id="{5D96AD98-01E7-0E4B-B35A-437742AF7E52}"/>
                  </a:ext>
                </a:extLst>
              </p:cNvPr>
              <p:cNvSpPr txBox="1"/>
              <p:nvPr/>
            </p:nvSpPr>
            <p:spPr>
              <a:xfrm>
                <a:off x="5586910" y="3853568"/>
                <a:ext cx="151147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Code Mining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6538302" y="5141577"/>
              <a:ext cx="815382" cy="1269313"/>
              <a:chOff x="2474010" y="7197606"/>
              <a:chExt cx="1014086" cy="1269313"/>
            </a:xfrm>
          </p:grpSpPr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21D952B6-2526-724D-BA89-813A090139B2}"/>
                  </a:ext>
                </a:extLst>
              </p:cNvPr>
              <p:cNvCxnSpPr>
                <a:stCxn id="76" idx="3"/>
                <a:endCxn id="79" idx="1"/>
              </p:cNvCxnSpPr>
              <p:nvPr/>
            </p:nvCxnSpPr>
            <p:spPr>
              <a:xfrm>
                <a:off x="2658369" y="7197606"/>
                <a:ext cx="829726" cy="152625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77" idx="3"/>
                <a:endCxn id="79" idx="1"/>
              </p:cNvCxnSpPr>
              <p:nvPr/>
            </p:nvCxnSpPr>
            <p:spPr>
              <a:xfrm flipV="1">
                <a:off x="2572024" y="7350231"/>
                <a:ext cx="916072" cy="470265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>
                <a:extLst>
                  <a:ext uri="{FF2B5EF4-FFF2-40B4-BE49-F238E27FC236}">
                    <a16:creationId xmlns:a16="http://schemas.microsoft.com/office/drawing/2014/main" id="{FFCF0C05-7D6A-FE48-89D4-CD35FD4A094A}"/>
                  </a:ext>
                </a:extLst>
              </p:cNvPr>
              <p:cNvCxnSpPr>
                <a:stCxn id="78" idx="3"/>
                <a:endCxn id="80" idx="1"/>
              </p:cNvCxnSpPr>
              <p:nvPr/>
            </p:nvCxnSpPr>
            <p:spPr>
              <a:xfrm flipV="1">
                <a:off x="2474010" y="8283324"/>
                <a:ext cx="874062" cy="183595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Group 64"/>
            <p:cNvGrpSpPr/>
            <p:nvPr/>
          </p:nvGrpSpPr>
          <p:grpSpPr>
            <a:xfrm>
              <a:off x="3953295" y="5108274"/>
              <a:ext cx="1147680" cy="705683"/>
              <a:chOff x="3694647" y="5093450"/>
              <a:chExt cx="1417833" cy="705683"/>
            </a:xfrm>
          </p:grpSpPr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76" idx="1"/>
                <a:endCxn id="81" idx="3"/>
              </p:cNvCxnSpPr>
              <p:nvPr/>
            </p:nvCxnSpPr>
            <p:spPr>
              <a:xfrm flipH="1" flipV="1">
                <a:off x="3694647" y="5093450"/>
                <a:ext cx="1332064" cy="33303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76" idx="1"/>
                <a:endCxn id="82" idx="3"/>
              </p:cNvCxnSpPr>
              <p:nvPr/>
            </p:nvCxnSpPr>
            <p:spPr>
              <a:xfrm flipH="1">
                <a:off x="3879167" y="5126753"/>
                <a:ext cx="1147543" cy="67238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77" idx="1"/>
                <a:endCxn id="81" idx="3"/>
              </p:cNvCxnSpPr>
              <p:nvPr/>
            </p:nvCxnSpPr>
            <p:spPr>
              <a:xfrm flipH="1" flipV="1">
                <a:off x="3694647" y="5093450"/>
                <a:ext cx="1417833" cy="656193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77" idx="1"/>
                <a:endCxn id="82" idx="3"/>
              </p:cNvCxnSpPr>
              <p:nvPr/>
            </p:nvCxnSpPr>
            <p:spPr>
              <a:xfrm flipH="1">
                <a:off x="3879167" y="5749643"/>
                <a:ext cx="1233313" cy="4949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Group 65"/>
            <p:cNvGrpSpPr/>
            <p:nvPr/>
          </p:nvGrpSpPr>
          <p:grpSpPr>
            <a:xfrm>
              <a:off x="4102659" y="5813957"/>
              <a:ext cx="1077128" cy="596933"/>
              <a:chOff x="3820233" y="5799133"/>
              <a:chExt cx="1346742" cy="596933"/>
            </a:xfrm>
          </p:grpSpPr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78" idx="1"/>
                <a:endCxn id="83" idx="3"/>
              </p:cNvCxnSpPr>
              <p:nvPr/>
            </p:nvCxnSpPr>
            <p:spPr>
              <a:xfrm flipH="1">
                <a:off x="4288255" y="6396066"/>
                <a:ext cx="878716" cy="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78" idx="1"/>
                <a:endCxn id="82" idx="3"/>
              </p:cNvCxnSpPr>
              <p:nvPr/>
            </p:nvCxnSpPr>
            <p:spPr>
              <a:xfrm flipH="1" flipV="1">
                <a:off x="3820231" y="5799133"/>
                <a:ext cx="1346742" cy="596933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84" name="TextBox 83"/>
          <p:cNvSpPr txBox="1"/>
          <p:nvPr/>
        </p:nvSpPr>
        <p:spPr>
          <a:xfrm>
            <a:off x="1667848" y="2649642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k Free" panose="03080402000500000000" pitchFamily="66" charset="0"/>
              </a:rPr>
              <a:t>keywords</a:t>
            </a:r>
          </a:p>
        </p:txBody>
      </p:sp>
      <p:sp>
        <p:nvSpPr>
          <p:cNvPr id="85" name="TextBox 84"/>
          <p:cNvSpPr txBox="1"/>
          <p:nvPr/>
        </p:nvSpPr>
        <p:spPr>
          <a:xfrm rot="868318">
            <a:off x="4280093" y="2707766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k Free" panose="03080402000500000000" pitchFamily="66" charset="0"/>
              </a:rPr>
              <a:t>published-in</a:t>
            </a:r>
          </a:p>
        </p:txBody>
      </p:sp>
      <p:sp>
        <p:nvSpPr>
          <p:cNvPr id="86" name="TextBox 85"/>
          <p:cNvSpPr txBox="1"/>
          <p:nvPr/>
        </p:nvSpPr>
        <p:spPr>
          <a:xfrm rot="591707">
            <a:off x="7745589" y="2721653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k Free" panose="03080402000500000000" pitchFamily="66" charset="0"/>
              </a:rPr>
              <a:t>area</a:t>
            </a:r>
          </a:p>
        </p:txBody>
      </p:sp>
      <p:sp>
        <p:nvSpPr>
          <p:cNvPr id="87" name="TextBox 86"/>
          <p:cNvSpPr txBox="1"/>
          <p:nvPr/>
        </p:nvSpPr>
        <p:spPr>
          <a:xfrm rot="20758968">
            <a:off x="9325741" y="2676294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k Free" panose="03080402000500000000" pitchFamily="66" charset="0"/>
              </a:rPr>
              <a:t>published-in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Rectangle 87"/>
              <p:cNvSpPr/>
              <p:nvPr/>
            </p:nvSpPr>
            <p:spPr>
              <a:xfrm>
                <a:off x="1363636" y="4627604"/>
                <a:ext cx="3457998" cy="461665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keywords</m:t>
                      </m:r>
                      <m:r>
                        <a:rPr lang="en-US" sz="2400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240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published</m:t>
                      </m:r>
                      <m:r>
                        <m:rPr>
                          <m:nor/>
                        </m:rPr>
                        <a:rPr lang="en-US" sz="240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240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in</m:t>
                      </m:r>
                    </m:oMath>
                  </m:oMathPara>
                </a14:m>
                <a:endParaRPr 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88" name="Rectangle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3636" y="4627604"/>
                <a:ext cx="3457998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1058" b="-17105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Freeform 88"/>
          <p:cNvSpPr/>
          <p:nvPr/>
        </p:nvSpPr>
        <p:spPr>
          <a:xfrm>
            <a:off x="1779991" y="3065049"/>
            <a:ext cx="3180974" cy="412163"/>
          </a:xfrm>
          <a:custGeom>
            <a:avLst/>
            <a:gdLst>
              <a:gd name="connsiteX0" fmla="*/ 0 w 3614570"/>
              <a:gd name="connsiteY0" fmla="*/ 0 h 411699"/>
              <a:gd name="connsiteX1" fmla="*/ 2259106 w 3614570"/>
              <a:gd name="connsiteY1" fmla="*/ 408790 h 411699"/>
              <a:gd name="connsiteX2" fmla="*/ 3614570 w 3614570"/>
              <a:gd name="connsiteY2" fmla="*/ 150607 h 411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14570" h="411699">
                <a:moveTo>
                  <a:pt x="0" y="0"/>
                </a:moveTo>
                <a:cubicBezTo>
                  <a:pt x="828339" y="191844"/>
                  <a:pt x="1656678" y="383689"/>
                  <a:pt x="2259106" y="408790"/>
                </a:cubicBezTo>
                <a:cubicBezTo>
                  <a:pt x="2861534" y="433891"/>
                  <a:pt x="3238052" y="292249"/>
                  <a:pt x="3614570" y="150607"/>
                </a:cubicBezTo>
              </a:path>
            </a:pathLst>
          </a:custGeom>
          <a:noFill/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1789532" y="3049705"/>
            <a:ext cx="3032102" cy="126096"/>
          </a:xfrm>
          <a:custGeom>
            <a:avLst/>
            <a:gdLst>
              <a:gd name="connsiteX0" fmla="*/ 0 w 3775934"/>
              <a:gd name="connsiteY0" fmla="*/ 0 h 182880"/>
              <a:gd name="connsiteX1" fmla="*/ 2097741 w 3775934"/>
              <a:gd name="connsiteY1" fmla="*/ 53788 h 182880"/>
              <a:gd name="connsiteX2" fmla="*/ 3775934 w 3775934"/>
              <a:gd name="connsiteY2" fmla="*/ 18288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75934" h="182880">
                <a:moveTo>
                  <a:pt x="0" y="0"/>
                </a:moveTo>
                <a:lnTo>
                  <a:pt x="2097741" y="53788"/>
                </a:lnTo>
                <a:cubicBezTo>
                  <a:pt x="2727063" y="84268"/>
                  <a:pt x="3251498" y="133574"/>
                  <a:pt x="3775934" y="182880"/>
                </a:cubicBezTo>
              </a:path>
            </a:pathLst>
          </a:custGeom>
          <a:noFill/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7815203" y="3028364"/>
            <a:ext cx="919682" cy="17693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683297" y="4627604"/>
                <a:ext cx="83227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area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3297" y="4627604"/>
                <a:ext cx="832279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582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0" grpId="0" animBg="1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Richer pattern language is necessary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581374"/>
            <a:ext cx="10515600" cy="45955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14</a:t>
            </a:fld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6222008" y="2591707"/>
            <a:ext cx="5754859" cy="1916110"/>
            <a:chOff x="2474532" y="2196053"/>
            <a:chExt cx="5754859" cy="1916110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C2A3DEA-E723-B54A-893A-0981CD1C1CC5}"/>
                </a:ext>
              </a:extLst>
            </p:cNvPr>
            <p:cNvSpPr/>
            <p:nvPr/>
          </p:nvSpPr>
          <p:spPr>
            <a:xfrm>
              <a:off x="2474532" y="2196053"/>
              <a:ext cx="5754859" cy="19161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2474532" y="2383239"/>
              <a:ext cx="2128557" cy="1597181"/>
              <a:chOff x="2311070" y="4905344"/>
              <a:chExt cx="2368211" cy="1597181"/>
            </a:xfrm>
          </p:grpSpPr>
          <p:sp>
            <p:nvSpPr>
              <p:cNvPr id="56" name="TextBox 37">
                <a:extLst>
                  <a:ext uri="{FF2B5EF4-FFF2-40B4-BE49-F238E27FC236}">
                    <a16:creationId xmlns:a16="http://schemas.microsoft.com/office/drawing/2014/main" id="{5C4AC9BE-4065-F046-AD3A-0E06C602640D}"/>
                  </a:ext>
                </a:extLst>
              </p:cNvPr>
              <p:cNvSpPr txBox="1"/>
              <p:nvPr/>
            </p:nvSpPr>
            <p:spPr>
              <a:xfrm>
                <a:off x="3043613" y="4905344"/>
                <a:ext cx="113986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>
                    <a:solidFill>
                      <a:srgbClr val="FF0000"/>
                    </a:solidFill>
                  </a:rPr>
                  <a:t>Database</a:t>
                </a:r>
              </a:p>
            </p:txBody>
          </p:sp>
          <p:sp>
            <p:nvSpPr>
              <p:cNvPr id="57" name="TextBox 38">
                <a:extLst>
                  <a:ext uri="{FF2B5EF4-FFF2-40B4-BE49-F238E27FC236}">
                    <a16:creationId xmlns:a16="http://schemas.microsoft.com/office/drawing/2014/main" id="{019316AC-A68F-BE48-AF8E-600DCCB8F01D}"/>
                  </a:ext>
                </a:extLst>
              </p:cNvPr>
              <p:cNvSpPr txBox="1"/>
              <p:nvPr/>
            </p:nvSpPr>
            <p:spPr>
              <a:xfrm>
                <a:off x="2894205" y="5546261"/>
                <a:ext cx="14386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Data Mining</a:t>
                </a:r>
              </a:p>
            </p:txBody>
          </p:sp>
          <p:sp>
            <p:nvSpPr>
              <p:cNvPr id="58" name="TextBox 39">
                <a:extLst>
                  <a:ext uri="{FF2B5EF4-FFF2-40B4-BE49-F238E27FC236}">
                    <a16:creationId xmlns:a16="http://schemas.microsoft.com/office/drawing/2014/main" id="{3CF1C0BA-64E9-5C4D-AB8D-B4BB1A541805}"/>
                  </a:ext>
                </a:extLst>
              </p:cNvPr>
              <p:cNvSpPr txBox="1"/>
              <p:nvPr/>
            </p:nvSpPr>
            <p:spPr>
              <a:xfrm>
                <a:off x="2311070" y="6163971"/>
                <a:ext cx="236821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Software Engineering</a:t>
                </a: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5183372" y="2557609"/>
              <a:ext cx="853762" cy="1271647"/>
              <a:chOff x="5965172" y="5103749"/>
              <a:chExt cx="949887" cy="1271647"/>
            </a:xfrm>
          </p:grpSpPr>
          <p:sp>
            <p:nvSpPr>
              <p:cNvPr id="54" name="TextBox 43">
                <a:extLst>
                  <a:ext uri="{FF2B5EF4-FFF2-40B4-BE49-F238E27FC236}">
                    <a16:creationId xmlns:a16="http://schemas.microsoft.com/office/drawing/2014/main" id="{8D99CF5A-C1B4-5E42-B3D8-442E17FD8C72}"/>
                  </a:ext>
                </a:extLst>
              </p:cNvPr>
              <p:cNvSpPr txBox="1"/>
              <p:nvPr/>
            </p:nvSpPr>
            <p:spPr>
              <a:xfrm>
                <a:off x="5965172" y="5103749"/>
                <a:ext cx="81210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>
                    <a:solidFill>
                      <a:srgbClr val="FF0000"/>
                    </a:solidFill>
                  </a:rPr>
                  <a:t>VLDB</a:t>
                </a:r>
              </a:p>
            </p:txBody>
          </p:sp>
          <p:sp>
            <p:nvSpPr>
              <p:cNvPr id="55" name="TextBox 44">
                <a:extLst>
                  <a:ext uri="{FF2B5EF4-FFF2-40B4-BE49-F238E27FC236}">
                    <a16:creationId xmlns:a16="http://schemas.microsoft.com/office/drawing/2014/main" id="{24347D89-B92D-9047-A513-38311FA19B0B}"/>
                  </a:ext>
                </a:extLst>
              </p:cNvPr>
              <p:cNvSpPr txBox="1"/>
              <p:nvPr/>
            </p:nvSpPr>
            <p:spPr>
              <a:xfrm>
                <a:off x="5965172" y="6036842"/>
                <a:ext cx="94988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SIGKDD</a:t>
                </a:r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6564859" y="2383239"/>
              <a:ext cx="1654991" cy="1607867"/>
              <a:chOff x="7910764" y="4905344"/>
              <a:chExt cx="1841326" cy="1607867"/>
            </a:xfrm>
          </p:grpSpPr>
          <p:sp>
            <p:nvSpPr>
              <p:cNvPr id="51" name="TextBox 40">
                <a:extLst>
                  <a:ext uri="{FF2B5EF4-FFF2-40B4-BE49-F238E27FC236}">
                    <a16:creationId xmlns:a16="http://schemas.microsoft.com/office/drawing/2014/main" id="{6BE3D176-FE70-C747-A122-8B28AEB73C4D}"/>
                  </a:ext>
                </a:extLst>
              </p:cNvPr>
              <p:cNvSpPr txBox="1"/>
              <p:nvPr/>
            </p:nvSpPr>
            <p:spPr>
              <a:xfrm>
                <a:off x="7910764" y="4905344"/>
                <a:ext cx="184132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>
                    <a:solidFill>
                      <a:srgbClr val="C00000"/>
                    </a:solidFill>
                  </a:rPr>
                  <a:t>Similarity Mining</a:t>
                </a:r>
              </a:p>
            </p:txBody>
          </p:sp>
          <p:sp>
            <p:nvSpPr>
              <p:cNvPr id="52" name="TextBox 41">
                <a:extLst>
                  <a:ext uri="{FF2B5EF4-FFF2-40B4-BE49-F238E27FC236}">
                    <a16:creationId xmlns:a16="http://schemas.microsoft.com/office/drawing/2014/main" id="{97CB30DD-EAE0-A445-96C3-C8A9ED8B4771}"/>
                  </a:ext>
                </a:extLst>
              </p:cNvPr>
              <p:cNvSpPr txBox="1"/>
              <p:nvPr/>
            </p:nvSpPr>
            <p:spPr>
              <a:xfrm>
                <a:off x="7988008" y="5528234"/>
                <a:ext cx="168683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>
                    <a:solidFill>
                      <a:srgbClr val="002060"/>
                    </a:solidFill>
                  </a:rPr>
                  <a:t>Pattern Mining</a:t>
                </a:r>
              </a:p>
            </p:txBody>
          </p:sp>
          <p:sp>
            <p:nvSpPr>
              <p:cNvPr id="53" name="TextBox 42">
                <a:extLst>
                  <a:ext uri="{FF2B5EF4-FFF2-40B4-BE49-F238E27FC236}">
                    <a16:creationId xmlns:a16="http://schemas.microsoft.com/office/drawing/2014/main" id="{5D96AD98-01E7-0E4B-B35A-437742AF7E52}"/>
                  </a:ext>
                </a:extLst>
              </p:cNvPr>
              <p:cNvSpPr txBox="1"/>
              <p:nvPr/>
            </p:nvSpPr>
            <p:spPr>
              <a:xfrm>
                <a:off x="8075690" y="6174657"/>
                <a:ext cx="151147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Code Mining</a:t>
                </a: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 flipH="1">
              <a:off x="5913295" y="2552516"/>
              <a:ext cx="799804" cy="1269313"/>
              <a:chOff x="8739154" y="221360"/>
              <a:chExt cx="943426" cy="1269313"/>
            </a:xfrm>
          </p:grpSpPr>
          <p:cxnSp>
            <p:nvCxnSpPr>
              <p:cNvPr id="48" name="Straight Arrow Connector 47">
                <a:extLst>
                  <a:ext uri="{FF2B5EF4-FFF2-40B4-BE49-F238E27FC236}">
                    <a16:creationId xmlns:a16="http://schemas.microsoft.com/office/drawing/2014/main" id="{21D952B6-2526-724D-BA89-813A090139B2}"/>
                  </a:ext>
                </a:extLst>
              </p:cNvPr>
              <p:cNvCxnSpPr>
                <a:stCxn id="51" idx="1"/>
                <a:endCxn id="54" idx="3"/>
              </p:cNvCxnSpPr>
              <p:nvPr/>
            </p:nvCxnSpPr>
            <p:spPr>
              <a:xfrm>
                <a:off x="8914010" y="221360"/>
                <a:ext cx="768570" cy="17437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52" idx="1"/>
                <a:endCxn id="54" idx="3"/>
              </p:cNvCxnSpPr>
              <p:nvPr/>
            </p:nvCxnSpPr>
            <p:spPr>
              <a:xfrm flipV="1">
                <a:off x="8832116" y="395730"/>
                <a:ext cx="850464" cy="44852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FFCF0C05-7D6A-FE48-89D4-CD35FD4A094A}"/>
                  </a:ext>
                </a:extLst>
              </p:cNvPr>
              <p:cNvCxnSpPr>
                <a:stCxn id="53" idx="1"/>
                <a:endCxn id="55" idx="3"/>
              </p:cNvCxnSpPr>
              <p:nvPr/>
            </p:nvCxnSpPr>
            <p:spPr>
              <a:xfrm flipV="1">
                <a:off x="8739154" y="1328823"/>
                <a:ext cx="797344" cy="16185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/>
            <p:cNvGrpSpPr/>
            <p:nvPr/>
          </p:nvGrpSpPr>
          <p:grpSpPr>
            <a:xfrm>
              <a:off x="4157463" y="2552516"/>
              <a:ext cx="1025909" cy="640917"/>
              <a:chOff x="4032820" y="2543174"/>
              <a:chExt cx="1866327" cy="640917"/>
            </a:xfrm>
          </p:grpSpPr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54" idx="1"/>
                <a:endCxn id="56" idx="3"/>
              </p:cNvCxnSpPr>
              <p:nvPr/>
            </p:nvCxnSpPr>
            <p:spPr>
              <a:xfrm flipH="1" flipV="1">
                <a:off x="4032820" y="2543174"/>
                <a:ext cx="1866327" cy="17437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54" idx="1"/>
                <a:endCxn id="57" idx="3"/>
              </p:cNvCxnSpPr>
              <p:nvPr/>
            </p:nvCxnSpPr>
            <p:spPr>
              <a:xfrm flipH="1">
                <a:off x="4277122" y="2717544"/>
                <a:ext cx="1622025" cy="466547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/>
            <p:cNvGrpSpPr/>
            <p:nvPr/>
          </p:nvGrpSpPr>
          <p:grpSpPr>
            <a:xfrm>
              <a:off x="4291754" y="3193433"/>
              <a:ext cx="891618" cy="617710"/>
              <a:chOff x="4265310" y="3186323"/>
              <a:chExt cx="1672935" cy="617710"/>
            </a:xfrm>
          </p:grpSpPr>
          <p:cxnSp>
            <p:nvCxnSpPr>
              <p:cNvPr id="44" name="Straight Arrow Connector 43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55" idx="1"/>
                <a:endCxn id="58" idx="3"/>
              </p:cNvCxnSpPr>
              <p:nvPr/>
            </p:nvCxnSpPr>
            <p:spPr>
              <a:xfrm flipH="1">
                <a:off x="4849465" y="3652869"/>
                <a:ext cx="1088780" cy="151164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55" idx="1"/>
                <a:endCxn id="57" idx="3"/>
              </p:cNvCxnSpPr>
              <p:nvPr/>
            </p:nvCxnSpPr>
            <p:spPr>
              <a:xfrm flipH="1" flipV="1">
                <a:off x="4265310" y="3186323"/>
                <a:ext cx="1672935" cy="466546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9" name="Group 58"/>
          <p:cNvGrpSpPr/>
          <p:nvPr/>
        </p:nvGrpSpPr>
        <p:grpSpPr>
          <a:xfrm>
            <a:off x="218135" y="2591707"/>
            <a:ext cx="5754858" cy="1916110"/>
            <a:chOff x="2381898" y="4786714"/>
            <a:chExt cx="5754858" cy="1916110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A089B2DB-8F65-5448-8C8D-870BD2043DC3}"/>
                </a:ext>
              </a:extLst>
            </p:cNvPr>
            <p:cNvSpPr/>
            <p:nvPr/>
          </p:nvSpPr>
          <p:spPr>
            <a:xfrm>
              <a:off x="2381898" y="4786714"/>
              <a:ext cx="5754858" cy="19161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2409714" y="4938997"/>
              <a:ext cx="2067271" cy="1641170"/>
              <a:chOff x="2464908" y="2553769"/>
              <a:chExt cx="2300025" cy="1641170"/>
            </a:xfrm>
          </p:grpSpPr>
          <p:sp>
            <p:nvSpPr>
              <p:cNvPr id="81" name="TextBox 20">
                <a:extLst>
                  <a:ext uri="{FF2B5EF4-FFF2-40B4-BE49-F238E27FC236}">
                    <a16:creationId xmlns:a16="http://schemas.microsoft.com/office/drawing/2014/main" id="{CC1E7B27-0B1E-D642-8E41-F30793AD88B2}"/>
                  </a:ext>
                </a:extLst>
              </p:cNvPr>
              <p:cNvSpPr txBox="1"/>
              <p:nvPr/>
            </p:nvSpPr>
            <p:spPr>
              <a:xfrm>
                <a:off x="3042412" y="2553769"/>
                <a:ext cx="113986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>
                    <a:solidFill>
                      <a:srgbClr val="FF0000"/>
                    </a:solidFill>
                  </a:rPr>
                  <a:t>Database</a:t>
                </a:r>
              </a:p>
            </p:txBody>
          </p:sp>
          <p:sp>
            <p:nvSpPr>
              <p:cNvPr id="82" name="TextBox 21">
                <a:extLst>
                  <a:ext uri="{FF2B5EF4-FFF2-40B4-BE49-F238E27FC236}">
                    <a16:creationId xmlns:a16="http://schemas.microsoft.com/office/drawing/2014/main" id="{06297537-8D26-A948-AA20-2A3C4772EADB}"/>
                  </a:ext>
                </a:extLst>
              </p:cNvPr>
              <p:cNvSpPr txBox="1"/>
              <p:nvPr/>
            </p:nvSpPr>
            <p:spPr>
              <a:xfrm>
                <a:off x="2909771" y="3259452"/>
                <a:ext cx="14386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Data Mining</a:t>
                </a:r>
              </a:p>
            </p:txBody>
          </p:sp>
          <p:sp>
            <p:nvSpPr>
              <p:cNvPr id="83" name="TextBox 22">
                <a:extLst>
                  <a:ext uri="{FF2B5EF4-FFF2-40B4-BE49-F238E27FC236}">
                    <a16:creationId xmlns:a16="http://schemas.microsoft.com/office/drawing/2014/main" id="{3A555798-85FA-874E-B3F9-AC6EBBF7E819}"/>
                  </a:ext>
                </a:extLst>
              </p:cNvPr>
              <p:cNvSpPr txBox="1"/>
              <p:nvPr/>
            </p:nvSpPr>
            <p:spPr>
              <a:xfrm>
                <a:off x="2464908" y="3856385"/>
                <a:ext cx="230002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Software Engineering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241097" y="5124925"/>
              <a:ext cx="842505" cy="1271647"/>
              <a:chOff x="8305205" y="2744746"/>
              <a:chExt cx="937363" cy="1271647"/>
            </a:xfrm>
          </p:grpSpPr>
          <p:sp>
            <p:nvSpPr>
              <p:cNvPr id="79" name="TextBox 43">
                <a:extLst>
                  <a:ext uri="{FF2B5EF4-FFF2-40B4-BE49-F238E27FC236}">
                    <a16:creationId xmlns:a16="http://schemas.microsoft.com/office/drawing/2014/main" id="{8D99CF5A-C1B4-5E42-B3D8-442E17FD8C72}"/>
                  </a:ext>
                </a:extLst>
              </p:cNvPr>
              <p:cNvSpPr txBox="1"/>
              <p:nvPr/>
            </p:nvSpPr>
            <p:spPr>
              <a:xfrm>
                <a:off x="8430466" y="2744746"/>
                <a:ext cx="81210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>
                    <a:solidFill>
                      <a:srgbClr val="FF0000"/>
                    </a:solidFill>
                  </a:rPr>
                  <a:t>VLDB</a:t>
                </a:r>
              </a:p>
            </p:txBody>
          </p:sp>
          <p:sp>
            <p:nvSpPr>
              <p:cNvPr id="80" name="TextBox 44">
                <a:extLst>
                  <a:ext uri="{FF2B5EF4-FFF2-40B4-BE49-F238E27FC236}">
                    <a16:creationId xmlns:a16="http://schemas.microsoft.com/office/drawing/2014/main" id="{24347D89-B92D-9047-A513-38311FA19B0B}"/>
                  </a:ext>
                </a:extLst>
              </p:cNvPr>
              <p:cNvSpPr txBox="1"/>
              <p:nvPr/>
            </p:nvSpPr>
            <p:spPr>
              <a:xfrm>
                <a:off x="8305205" y="3677839"/>
                <a:ext cx="93736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SIGKDD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5031548" y="4972300"/>
              <a:ext cx="1654991" cy="1607867"/>
              <a:chOff x="5421984" y="2584255"/>
              <a:chExt cx="1841326" cy="1607867"/>
            </a:xfrm>
          </p:grpSpPr>
          <p:sp>
            <p:nvSpPr>
              <p:cNvPr id="76" name="TextBox 40">
                <a:extLst>
                  <a:ext uri="{FF2B5EF4-FFF2-40B4-BE49-F238E27FC236}">
                    <a16:creationId xmlns:a16="http://schemas.microsoft.com/office/drawing/2014/main" id="{6BE3D176-FE70-C747-A122-8B28AEB73C4D}"/>
                  </a:ext>
                </a:extLst>
              </p:cNvPr>
              <p:cNvSpPr txBox="1"/>
              <p:nvPr/>
            </p:nvSpPr>
            <p:spPr>
              <a:xfrm>
                <a:off x="5421984" y="2584255"/>
                <a:ext cx="184132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Similarity Mining</a:t>
                </a:r>
              </a:p>
            </p:txBody>
          </p:sp>
          <p:sp>
            <p:nvSpPr>
              <p:cNvPr id="77" name="TextBox 41">
                <a:extLst>
                  <a:ext uri="{FF2B5EF4-FFF2-40B4-BE49-F238E27FC236}">
                    <a16:creationId xmlns:a16="http://schemas.microsoft.com/office/drawing/2014/main" id="{97CB30DD-EAE0-A445-96C3-C8A9ED8B4771}"/>
                  </a:ext>
                </a:extLst>
              </p:cNvPr>
              <p:cNvSpPr txBox="1"/>
              <p:nvPr/>
            </p:nvSpPr>
            <p:spPr>
              <a:xfrm>
                <a:off x="5499228" y="3207145"/>
                <a:ext cx="168683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Pattern Mining</a:t>
                </a:r>
              </a:p>
            </p:txBody>
          </p:sp>
          <p:sp>
            <p:nvSpPr>
              <p:cNvPr id="78" name="TextBox 42">
                <a:extLst>
                  <a:ext uri="{FF2B5EF4-FFF2-40B4-BE49-F238E27FC236}">
                    <a16:creationId xmlns:a16="http://schemas.microsoft.com/office/drawing/2014/main" id="{5D96AD98-01E7-0E4B-B35A-437742AF7E52}"/>
                  </a:ext>
                </a:extLst>
              </p:cNvPr>
              <p:cNvSpPr txBox="1"/>
              <p:nvPr/>
            </p:nvSpPr>
            <p:spPr>
              <a:xfrm>
                <a:off x="5586910" y="3853568"/>
                <a:ext cx="151147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Code Mining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6538302" y="5141577"/>
              <a:ext cx="815382" cy="1269313"/>
              <a:chOff x="2474010" y="7197606"/>
              <a:chExt cx="1014086" cy="1269313"/>
            </a:xfrm>
          </p:grpSpPr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21D952B6-2526-724D-BA89-813A090139B2}"/>
                  </a:ext>
                </a:extLst>
              </p:cNvPr>
              <p:cNvCxnSpPr>
                <a:stCxn id="76" idx="3"/>
                <a:endCxn id="79" idx="1"/>
              </p:cNvCxnSpPr>
              <p:nvPr/>
            </p:nvCxnSpPr>
            <p:spPr>
              <a:xfrm>
                <a:off x="2658369" y="7197606"/>
                <a:ext cx="829726" cy="152625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77" idx="3"/>
                <a:endCxn id="79" idx="1"/>
              </p:cNvCxnSpPr>
              <p:nvPr/>
            </p:nvCxnSpPr>
            <p:spPr>
              <a:xfrm flipV="1">
                <a:off x="2572024" y="7350231"/>
                <a:ext cx="916072" cy="470265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>
                <a:extLst>
                  <a:ext uri="{FF2B5EF4-FFF2-40B4-BE49-F238E27FC236}">
                    <a16:creationId xmlns:a16="http://schemas.microsoft.com/office/drawing/2014/main" id="{FFCF0C05-7D6A-FE48-89D4-CD35FD4A094A}"/>
                  </a:ext>
                </a:extLst>
              </p:cNvPr>
              <p:cNvCxnSpPr>
                <a:stCxn id="78" idx="3"/>
                <a:endCxn id="80" idx="1"/>
              </p:cNvCxnSpPr>
              <p:nvPr/>
            </p:nvCxnSpPr>
            <p:spPr>
              <a:xfrm flipV="1">
                <a:off x="2474010" y="8283324"/>
                <a:ext cx="874062" cy="183595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Group 64"/>
            <p:cNvGrpSpPr/>
            <p:nvPr/>
          </p:nvGrpSpPr>
          <p:grpSpPr>
            <a:xfrm>
              <a:off x="3953295" y="5108274"/>
              <a:ext cx="1147680" cy="705683"/>
              <a:chOff x="3694647" y="5093450"/>
              <a:chExt cx="1417833" cy="705683"/>
            </a:xfrm>
          </p:grpSpPr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76" idx="1"/>
                <a:endCxn id="81" idx="3"/>
              </p:cNvCxnSpPr>
              <p:nvPr/>
            </p:nvCxnSpPr>
            <p:spPr>
              <a:xfrm flipH="1" flipV="1">
                <a:off x="3694647" y="5093450"/>
                <a:ext cx="1332064" cy="33303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76" idx="1"/>
                <a:endCxn id="82" idx="3"/>
              </p:cNvCxnSpPr>
              <p:nvPr/>
            </p:nvCxnSpPr>
            <p:spPr>
              <a:xfrm flipH="1">
                <a:off x="3879167" y="5126753"/>
                <a:ext cx="1147543" cy="67238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77" idx="1"/>
                <a:endCxn id="81" idx="3"/>
              </p:cNvCxnSpPr>
              <p:nvPr/>
            </p:nvCxnSpPr>
            <p:spPr>
              <a:xfrm flipH="1" flipV="1">
                <a:off x="3694647" y="5093450"/>
                <a:ext cx="1417833" cy="656193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77" idx="1"/>
                <a:endCxn id="82" idx="3"/>
              </p:cNvCxnSpPr>
              <p:nvPr/>
            </p:nvCxnSpPr>
            <p:spPr>
              <a:xfrm flipH="1">
                <a:off x="3879167" y="5749643"/>
                <a:ext cx="1233313" cy="4949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Group 65"/>
            <p:cNvGrpSpPr/>
            <p:nvPr/>
          </p:nvGrpSpPr>
          <p:grpSpPr>
            <a:xfrm>
              <a:off x="4102659" y="5813957"/>
              <a:ext cx="1077128" cy="596933"/>
              <a:chOff x="3820233" y="5799133"/>
              <a:chExt cx="1346742" cy="596933"/>
            </a:xfrm>
          </p:grpSpPr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78" idx="1"/>
                <a:endCxn id="83" idx="3"/>
              </p:cNvCxnSpPr>
              <p:nvPr/>
            </p:nvCxnSpPr>
            <p:spPr>
              <a:xfrm flipH="1">
                <a:off x="4288255" y="6396066"/>
                <a:ext cx="878716" cy="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78" idx="1"/>
                <a:endCxn id="82" idx="3"/>
              </p:cNvCxnSpPr>
              <p:nvPr/>
            </p:nvCxnSpPr>
            <p:spPr>
              <a:xfrm flipH="1" flipV="1">
                <a:off x="3820231" y="5799133"/>
                <a:ext cx="1346742" cy="596933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84" name="TextBox 83"/>
          <p:cNvSpPr txBox="1"/>
          <p:nvPr/>
        </p:nvSpPr>
        <p:spPr>
          <a:xfrm>
            <a:off x="1667848" y="2649642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k Free" panose="03080402000500000000" pitchFamily="66" charset="0"/>
              </a:rPr>
              <a:t>keywords</a:t>
            </a:r>
          </a:p>
        </p:txBody>
      </p:sp>
      <p:sp>
        <p:nvSpPr>
          <p:cNvPr id="85" name="TextBox 84"/>
          <p:cNvSpPr txBox="1"/>
          <p:nvPr/>
        </p:nvSpPr>
        <p:spPr>
          <a:xfrm rot="868318">
            <a:off x="4280093" y="2707766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k Free" panose="03080402000500000000" pitchFamily="66" charset="0"/>
              </a:rPr>
              <a:t>published-in</a:t>
            </a:r>
          </a:p>
        </p:txBody>
      </p:sp>
      <p:sp>
        <p:nvSpPr>
          <p:cNvPr id="86" name="TextBox 85"/>
          <p:cNvSpPr txBox="1"/>
          <p:nvPr/>
        </p:nvSpPr>
        <p:spPr>
          <a:xfrm rot="591707">
            <a:off x="7745589" y="2721653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k Free" panose="03080402000500000000" pitchFamily="66" charset="0"/>
              </a:rPr>
              <a:t>area</a:t>
            </a:r>
          </a:p>
        </p:txBody>
      </p:sp>
      <p:sp>
        <p:nvSpPr>
          <p:cNvPr id="87" name="TextBox 86"/>
          <p:cNvSpPr txBox="1"/>
          <p:nvPr/>
        </p:nvSpPr>
        <p:spPr>
          <a:xfrm rot="20758968">
            <a:off x="9325741" y="2676294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k Free" panose="03080402000500000000" pitchFamily="66" charset="0"/>
              </a:rPr>
              <a:t>published-in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Rectangle 87"/>
              <p:cNvSpPr/>
              <p:nvPr/>
            </p:nvSpPr>
            <p:spPr>
              <a:xfrm>
                <a:off x="1363636" y="4627604"/>
                <a:ext cx="3457998" cy="461665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keywords</m:t>
                      </m:r>
                      <m:r>
                        <a:rPr lang="en-US" sz="2400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240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published</m:t>
                      </m:r>
                      <m:r>
                        <m:rPr>
                          <m:nor/>
                        </m:rPr>
                        <a:rPr lang="en-US" sz="240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240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in</m:t>
                      </m:r>
                    </m:oMath>
                  </m:oMathPara>
                </a14:m>
                <a:endParaRPr 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88" name="Rectangle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3636" y="4627604"/>
                <a:ext cx="3457998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1058" b="-17105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Freeform 88"/>
          <p:cNvSpPr/>
          <p:nvPr/>
        </p:nvSpPr>
        <p:spPr>
          <a:xfrm>
            <a:off x="1779991" y="3065049"/>
            <a:ext cx="3180974" cy="412163"/>
          </a:xfrm>
          <a:custGeom>
            <a:avLst/>
            <a:gdLst>
              <a:gd name="connsiteX0" fmla="*/ 0 w 3614570"/>
              <a:gd name="connsiteY0" fmla="*/ 0 h 411699"/>
              <a:gd name="connsiteX1" fmla="*/ 2259106 w 3614570"/>
              <a:gd name="connsiteY1" fmla="*/ 408790 h 411699"/>
              <a:gd name="connsiteX2" fmla="*/ 3614570 w 3614570"/>
              <a:gd name="connsiteY2" fmla="*/ 150607 h 411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14570" h="411699">
                <a:moveTo>
                  <a:pt x="0" y="0"/>
                </a:moveTo>
                <a:cubicBezTo>
                  <a:pt x="828339" y="191844"/>
                  <a:pt x="1656678" y="383689"/>
                  <a:pt x="2259106" y="408790"/>
                </a:cubicBezTo>
                <a:cubicBezTo>
                  <a:pt x="2861534" y="433891"/>
                  <a:pt x="3238052" y="292249"/>
                  <a:pt x="3614570" y="150607"/>
                </a:cubicBezTo>
              </a:path>
            </a:pathLst>
          </a:custGeom>
          <a:noFill/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1789532" y="3049705"/>
            <a:ext cx="3032102" cy="126096"/>
          </a:xfrm>
          <a:custGeom>
            <a:avLst/>
            <a:gdLst>
              <a:gd name="connsiteX0" fmla="*/ 0 w 3775934"/>
              <a:gd name="connsiteY0" fmla="*/ 0 h 182880"/>
              <a:gd name="connsiteX1" fmla="*/ 2097741 w 3775934"/>
              <a:gd name="connsiteY1" fmla="*/ 53788 h 182880"/>
              <a:gd name="connsiteX2" fmla="*/ 3775934 w 3775934"/>
              <a:gd name="connsiteY2" fmla="*/ 18288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75934" h="182880">
                <a:moveTo>
                  <a:pt x="0" y="0"/>
                </a:moveTo>
                <a:lnTo>
                  <a:pt x="2097741" y="53788"/>
                </a:lnTo>
                <a:cubicBezTo>
                  <a:pt x="2727063" y="84268"/>
                  <a:pt x="3251498" y="133574"/>
                  <a:pt x="3775934" y="182880"/>
                </a:cubicBezTo>
              </a:path>
            </a:pathLst>
          </a:custGeom>
          <a:noFill/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537622" y="4645427"/>
            <a:ext cx="4436243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adding “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similarity mining</a:t>
            </a:r>
            <a:r>
              <a:rPr lang="en-US" sz="2400" dirty="0">
                <a:solidFill>
                  <a:srgbClr val="C00000"/>
                </a:solidFill>
              </a:rPr>
              <a:t>” and “</a:t>
            </a:r>
            <a:r>
              <a:rPr lang="en-US" sz="2400" dirty="0">
                <a:solidFill>
                  <a:srgbClr val="002060"/>
                </a:solidFill>
              </a:rPr>
              <a:t>pattern mining</a:t>
            </a:r>
            <a:r>
              <a:rPr lang="en-US" sz="2400" dirty="0">
                <a:solidFill>
                  <a:srgbClr val="C00000"/>
                </a:solidFill>
              </a:rPr>
              <a:t>” to the walk ?</a:t>
            </a:r>
          </a:p>
        </p:txBody>
      </p:sp>
      <p:sp>
        <p:nvSpPr>
          <p:cNvPr id="92" name="Freeform 91"/>
          <p:cNvSpPr/>
          <p:nvPr/>
        </p:nvSpPr>
        <p:spPr>
          <a:xfrm>
            <a:off x="7930823" y="3213799"/>
            <a:ext cx="3637619" cy="580107"/>
          </a:xfrm>
          <a:custGeom>
            <a:avLst/>
            <a:gdLst>
              <a:gd name="connsiteX0" fmla="*/ 0 w 2853942"/>
              <a:gd name="connsiteY0" fmla="*/ 0 h 624138"/>
              <a:gd name="connsiteX1" fmla="*/ 1602889 w 2853942"/>
              <a:gd name="connsiteY1" fmla="*/ 204395 h 624138"/>
              <a:gd name="connsiteX2" fmla="*/ 2850776 w 2853942"/>
              <a:gd name="connsiteY2" fmla="*/ 623943 h 624138"/>
              <a:gd name="connsiteX3" fmla="*/ 1237129 w 2853942"/>
              <a:gd name="connsiteY3" fmla="*/ 247426 h 62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53942" h="624138">
                <a:moveTo>
                  <a:pt x="0" y="0"/>
                </a:moveTo>
                <a:cubicBezTo>
                  <a:pt x="563880" y="50202"/>
                  <a:pt x="1127760" y="100405"/>
                  <a:pt x="1602889" y="204395"/>
                </a:cubicBezTo>
                <a:cubicBezTo>
                  <a:pt x="2078018" y="308386"/>
                  <a:pt x="2911736" y="616771"/>
                  <a:pt x="2850776" y="623943"/>
                </a:cubicBezTo>
                <a:cubicBezTo>
                  <a:pt x="2789816" y="631115"/>
                  <a:pt x="2013472" y="439270"/>
                  <a:pt x="1237129" y="247426"/>
                </a:cubicBezTo>
              </a:path>
            </a:pathLst>
          </a:custGeom>
          <a:noFill/>
          <a:ln w="28575">
            <a:solidFill>
              <a:srgbClr val="002060"/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8000968" y="3048381"/>
            <a:ext cx="3409924" cy="227138"/>
          </a:xfrm>
          <a:custGeom>
            <a:avLst/>
            <a:gdLst>
              <a:gd name="connsiteX0" fmla="*/ 0 w 2897689"/>
              <a:gd name="connsiteY0" fmla="*/ 2119 h 195756"/>
              <a:gd name="connsiteX1" fmla="*/ 1721223 w 2897689"/>
              <a:gd name="connsiteY1" fmla="*/ 195756 h 195756"/>
              <a:gd name="connsiteX2" fmla="*/ 2893807 w 2897689"/>
              <a:gd name="connsiteY2" fmla="*/ 2119 h 195756"/>
              <a:gd name="connsiteX3" fmla="*/ 1333948 w 2897689"/>
              <a:gd name="connsiteY3" fmla="*/ 109695 h 195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7689" h="195756">
                <a:moveTo>
                  <a:pt x="0" y="2119"/>
                </a:moveTo>
                <a:cubicBezTo>
                  <a:pt x="619461" y="98937"/>
                  <a:pt x="1238922" y="195756"/>
                  <a:pt x="1721223" y="195756"/>
                </a:cubicBezTo>
                <a:cubicBezTo>
                  <a:pt x="2203524" y="195756"/>
                  <a:pt x="2958353" y="16463"/>
                  <a:pt x="2893807" y="2119"/>
                </a:cubicBezTo>
                <a:cubicBezTo>
                  <a:pt x="2829261" y="-12225"/>
                  <a:pt x="2081604" y="48735"/>
                  <a:pt x="1333948" y="109695"/>
                </a:cubicBezTo>
              </a:path>
            </a:pathLst>
          </a:custGeom>
          <a:noFill/>
          <a:ln w="28575">
            <a:solidFill>
              <a:schemeClr val="accent6">
                <a:lumMod val="50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/>
              <p:cNvSpPr/>
              <p:nvPr/>
            </p:nvSpPr>
            <p:spPr>
              <a:xfrm>
                <a:off x="7846533" y="5715298"/>
                <a:ext cx="2898550" cy="461665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area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.[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published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in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94" name="Rectangle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6533" y="5715298"/>
                <a:ext cx="2898550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18667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45951" y="6362734"/>
            <a:ext cx="6662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Ink Free" panose="03080402000500000000" pitchFamily="66" charset="0"/>
              </a:rPr>
              <a:t>More details can be found on our paper …</a:t>
            </a:r>
          </a:p>
        </p:txBody>
      </p:sp>
    </p:spTree>
    <p:extLst>
      <p:ext uri="{BB962C8B-B14F-4D97-AF65-F5344CB8AC3E}">
        <p14:creationId xmlns:p14="http://schemas.microsoft.com/office/powerpoint/2010/main" val="337894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RelSim</a:t>
            </a:r>
            <a:r>
              <a:rPr lang="en-US" dirty="0"/>
              <a:t>: Improve existing algorithms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Extends existing algorithms 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Uses the </a:t>
            </a:r>
            <a:r>
              <a:rPr lang="en-US" sz="2400" i="1" dirty="0">
                <a:solidFill>
                  <a:srgbClr val="C00000"/>
                </a:solidFill>
              </a:rPr>
              <a:t>sufficient</a:t>
            </a:r>
            <a:r>
              <a:rPr lang="en-US" sz="2400" dirty="0"/>
              <a:t> relationship expression language in computing similarity scores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15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135223" y="3476046"/>
                <a:ext cx="7921554" cy="2046266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marL="171450">
                  <a:buNone/>
                </a:pPr>
                <a:r>
                  <a:rPr lang="en-US" sz="2400" dirty="0"/>
                  <a:t>Given a pattern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400" dirty="0"/>
                  <a:t> and an invertible schema mapping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400" dirty="0"/>
                  <a:t>, </a:t>
                </a:r>
              </a:p>
              <a:p>
                <a:pPr marL="171450">
                  <a:buNone/>
                </a:pPr>
                <a:r>
                  <a:rPr lang="en-US" sz="2400" dirty="0"/>
                  <a:t>there exists a pattern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400" dirty="0"/>
                  <a:t> such that,  </a:t>
                </a:r>
              </a:p>
              <a:p>
                <a:pPr marL="461963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𝑇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2400" dirty="0"/>
              </a:p>
              <a:p>
                <a:pPr marL="171450">
                  <a:lnSpc>
                    <a:spcPct val="150000"/>
                  </a:lnSpc>
                  <a:buNone/>
                </a:pPr>
                <a:r>
                  <a:rPr lang="en-US" sz="2400" dirty="0"/>
                  <a:t>assume entities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 in database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5223" y="3476046"/>
                <a:ext cx="7921554" cy="2046266"/>
              </a:xfrm>
              <a:prstGeom prst="rect">
                <a:avLst/>
              </a:prstGeom>
              <a:blipFill rotWithShape="0">
                <a:blip r:embed="rId3"/>
                <a:stretch>
                  <a:fillRect t="-2381" b="-29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446663" y="2416413"/>
                <a:ext cx="9527932" cy="4049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𝒆𝒙𝒑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≔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𝝐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∣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∣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b="1" i="1">
                          <a:latin typeface="Cambria Math" panose="02040503050406030204" pitchFamily="18" charset="0"/>
                        </a:rPr>
                        <m:t>∣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𝒆𝒙𝒑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𝒆𝒙𝒑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∣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𝒆𝒙𝒑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𝒆𝒙𝒑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∣</m:t>
                      </m:r>
                      <m:d>
                        <m:dPr>
                          <m:begChr m:val="⌈"/>
                          <m:endChr m:val="⌋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⌈"/>
                              <m:endChr m:val="⌋"/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𝒆𝒙𝒑</m:t>
                              </m:r>
                            </m:e>
                          </m:d>
                        </m:e>
                      </m:d>
                      <m:r>
                        <a:rPr lang="en-US" b="1" i="1">
                          <a:latin typeface="Cambria Math" panose="02040503050406030204" pitchFamily="18" charset="0"/>
                        </a:rPr>
                        <m:t>∣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𝒆𝒙𝒑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6663" y="2416413"/>
                <a:ext cx="9527932" cy="404983"/>
              </a:xfrm>
              <a:prstGeom prst="rect">
                <a:avLst/>
              </a:prstGeom>
              <a:blipFill rotWithShape="0">
                <a:blip r:embed="rId4"/>
                <a:stretch>
                  <a:fillRect b="-29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245951" y="6362734"/>
            <a:ext cx="6662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Ink Free" panose="03080402000500000000" pitchFamily="66" charset="0"/>
              </a:rPr>
              <a:t>More details can be found on our paper …</a:t>
            </a:r>
          </a:p>
        </p:txBody>
      </p:sp>
    </p:spTree>
    <p:extLst>
      <p:ext uri="{BB962C8B-B14F-4D97-AF65-F5344CB8AC3E}">
        <p14:creationId xmlns:p14="http://schemas.microsoft.com/office/powerpoint/2010/main" val="364622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Simplifying </a:t>
            </a:r>
            <a:r>
              <a:rPr lang="en-US" dirty="0" err="1"/>
              <a:t>RelSim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Variations of structures are usually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hidden from users</a:t>
            </a:r>
          </a:p>
          <a:p>
            <a:r>
              <a:rPr lang="en-US" sz="2400" dirty="0"/>
              <a:t>User may not know which (complex) patterns to use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dirty="0"/>
              <a:t>To predict patterns and its variation, </a:t>
            </a:r>
          </a:p>
          <a:p>
            <a:pPr marL="457200" lvl="1" indent="0">
              <a:buNone/>
            </a:pPr>
            <a:r>
              <a:rPr lang="en-US" dirty="0"/>
              <a:t>need to figure out possible variation of structures (invertible mappings)</a:t>
            </a:r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/>
              <a:t>However, invertible mappings are induced by constraints …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 Directly </a:t>
            </a:r>
            <a:r>
              <a:rPr lang="en-US" sz="2400" dirty="0">
                <a:solidFill>
                  <a:srgbClr val="C00000"/>
                </a:solidFill>
                <a:sym typeface="Wingdings" panose="05000000000000000000" pitchFamily="2" charset="2"/>
              </a:rPr>
              <a:t>predict the patterns from the constraint</a:t>
            </a:r>
            <a:r>
              <a:rPr lang="en-US" sz="2400" dirty="0">
                <a:sym typeface="Wingdings" panose="05000000000000000000" pitchFamily="2" charset="2"/>
              </a:rPr>
              <a:t> instead!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914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Simplified </a:t>
            </a:r>
            <a:r>
              <a:rPr lang="en-US" dirty="0" err="1"/>
              <a:t>RelSim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400" dirty="0"/>
                  <a:t>Given </a:t>
                </a:r>
                <a:r>
                  <a:rPr lang="en-US" sz="2400" dirty="0">
                    <a:solidFill>
                      <a:srgbClr val="0070C0"/>
                    </a:solidFill>
                  </a:rPr>
                  <a:t>a (simple) relationship pattern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400" dirty="0"/>
                  <a:t> between entities, a schema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400" dirty="0"/>
                  <a:t>, a constraint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400" dirty="0"/>
                  <a:t>, </a:t>
                </a:r>
              </a:p>
              <a:p>
                <a:pPr lvl="1"/>
                <a:r>
                  <a:rPr lang="en-US" dirty="0"/>
                  <a:t>Find a set of patterns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 over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 based 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and the constraint</a:t>
                </a:r>
              </a:p>
              <a:p>
                <a:pPr lvl="1"/>
                <a:r>
                  <a:rPr lang="en-US" dirty="0"/>
                  <a:t>Aggregate similarity scores over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889" t="-17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17</a:t>
            </a:fld>
            <a:endParaRPr lang="en-US"/>
          </a:p>
        </p:txBody>
      </p:sp>
      <p:sp>
        <p:nvSpPr>
          <p:cNvPr id="5" name="Flowchart: Magnetic Disk 4"/>
          <p:cNvSpPr/>
          <p:nvPr/>
        </p:nvSpPr>
        <p:spPr>
          <a:xfrm>
            <a:off x="306839" y="3419396"/>
            <a:ext cx="1360015" cy="2067542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1953311" y="4096103"/>
            <a:ext cx="948466" cy="873162"/>
            <a:chOff x="4206240" y="4905487"/>
            <a:chExt cx="948466" cy="873162"/>
          </a:xfrm>
        </p:grpSpPr>
        <p:sp>
          <p:nvSpPr>
            <p:cNvPr id="6" name="Oval 5"/>
            <p:cNvSpPr/>
            <p:nvPr/>
          </p:nvSpPr>
          <p:spPr>
            <a:xfrm>
              <a:off x="4206240" y="4905487"/>
              <a:ext cx="161365" cy="16136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4993341" y="5617284"/>
              <a:ext cx="161365" cy="1613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4260511" y="5569243"/>
              <a:ext cx="161365" cy="1613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>
              <a:stCxn id="6" idx="4"/>
              <a:endCxn id="8" idx="0"/>
            </p:cNvCxnSpPr>
            <p:nvPr/>
          </p:nvCxnSpPr>
          <p:spPr>
            <a:xfrm>
              <a:off x="4286923" y="5066852"/>
              <a:ext cx="54271" cy="502391"/>
            </a:xfrm>
            <a:prstGeom prst="straightConnector1">
              <a:avLst/>
            </a:prstGeom>
            <a:ln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6" idx="5"/>
              <a:endCxn id="7" idx="1"/>
            </p:cNvCxnSpPr>
            <p:nvPr/>
          </p:nvCxnSpPr>
          <p:spPr>
            <a:xfrm>
              <a:off x="4343974" y="5043221"/>
              <a:ext cx="672998" cy="5976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512613" y="4233837"/>
            <a:ext cx="948466" cy="873162"/>
            <a:chOff x="2873107" y="3669536"/>
            <a:chExt cx="948466" cy="873162"/>
          </a:xfrm>
        </p:grpSpPr>
        <p:grpSp>
          <p:nvGrpSpPr>
            <p:cNvPr id="20" name="Group 19"/>
            <p:cNvGrpSpPr/>
            <p:nvPr/>
          </p:nvGrpSpPr>
          <p:grpSpPr>
            <a:xfrm>
              <a:off x="2873107" y="3669536"/>
              <a:ext cx="948466" cy="873162"/>
              <a:chOff x="4206240" y="4905487"/>
              <a:chExt cx="948466" cy="873162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4206240" y="4905487"/>
                <a:ext cx="161365" cy="1613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4993341" y="5617284"/>
                <a:ext cx="161365" cy="161365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4260511" y="5569243"/>
                <a:ext cx="161365" cy="161365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" name="Straight Arrow Connector 23"/>
              <p:cNvCxnSpPr>
                <a:stCxn id="21" idx="4"/>
                <a:endCxn id="23" idx="0"/>
              </p:cNvCxnSpPr>
              <p:nvPr/>
            </p:nvCxnSpPr>
            <p:spPr>
              <a:xfrm>
                <a:off x="4286923" y="5066852"/>
                <a:ext cx="54271" cy="502391"/>
              </a:xfrm>
              <a:prstGeom prst="straightConnector1">
                <a:avLst/>
              </a:prstGeom>
              <a:ln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>
                <a:stCxn id="21" idx="5"/>
                <a:endCxn id="22" idx="1"/>
              </p:cNvCxnSpPr>
              <p:nvPr/>
            </p:nvCxnSpPr>
            <p:spPr>
              <a:xfrm>
                <a:off x="4343974" y="5043221"/>
                <a:ext cx="672998" cy="59769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Straight Arrow Connector 26"/>
            <p:cNvCxnSpPr>
              <a:stCxn id="23" idx="6"/>
              <a:endCxn id="22" idx="2"/>
            </p:cNvCxnSpPr>
            <p:nvPr/>
          </p:nvCxnSpPr>
          <p:spPr>
            <a:xfrm>
              <a:off x="3088743" y="4413975"/>
              <a:ext cx="571465" cy="48041"/>
            </a:xfrm>
            <a:prstGeom prst="straightConnector1">
              <a:avLst/>
            </a:prstGeom>
            <a:ln>
              <a:solidFill>
                <a:srgbClr val="CC66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ight Arrow 28"/>
          <p:cNvSpPr/>
          <p:nvPr/>
        </p:nvSpPr>
        <p:spPr>
          <a:xfrm>
            <a:off x="3017611" y="4189403"/>
            <a:ext cx="1405166" cy="5275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32913" y="3522039"/>
            <a:ext cx="118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DB w/ constraint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37131" y="5060537"/>
            <a:ext cx="118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pattern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5071805" y="3441357"/>
            <a:ext cx="948466" cy="873162"/>
            <a:chOff x="4206240" y="4905487"/>
            <a:chExt cx="948466" cy="873162"/>
          </a:xfrm>
        </p:grpSpPr>
        <p:sp>
          <p:nvSpPr>
            <p:cNvPr id="34" name="Oval 33"/>
            <p:cNvSpPr/>
            <p:nvPr/>
          </p:nvSpPr>
          <p:spPr>
            <a:xfrm>
              <a:off x="4206240" y="4905487"/>
              <a:ext cx="161365" cy="16136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4993341" y="5617284"/>
              <a:ext cx="161365" cy="1613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4260511" y="5569243"/>
              <a:ext cx="161365" cy="1613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>
              <a:stCxn id="34" idx="4"/>
              <a:endCxn id="36" idx="0"/>
            </p:cNvCxnSpPr>
            <p:nvPr/>
          </p:nvCxnSpPr>
          <p:spPr>
            <a:xfrm>
              <a:off x="4286923" y="5066852"/>
              <a:ext cx="54271" cy="502391"/>
            </a:xfrm>
            <a:prstGeom prst="straightConnector1">
              <a:avLst/>
            </a:prstGeom>
            <a:ln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34" idx="5"/>
              <a:endCxn id="35" idx="1"/>
            </p:cNvCxnSpPr>
            <p:nvPr/>
          </p:nvCxnSpPr>
          <p:spPr>
            <a:xfrm>
              <a:off x="4343974" y="5043221"/>
              <a:ext cx="672998" cy="5976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4676345" y="3207452"/>
            <a:ext cx="1859370" cy="2378543"/>
            <a:chOff x="4976175" y="3800658"/>
            <a:chExt cx="1859370" cy="2378543"/>
          </a:xfrm>
        </p:grpSpPr>
        <p:sp>
          <p:nvSpPr>
            <p:cNvPr id="39" name="Left Brace 38"/>
            <p:cNvSpPr/>
            <p:nvPr/>
          </p:nvSpPr>
          <p:spPr>
            <a:xfrm>
              <a:off x="4976175" y="3800658"/>
              <a:ext cx="273557" cy="2376305"/>
            </a:xfrm>
            <a:prstGeom prst="leftBrace">
              <a:avLst>
                <a:gd name="adj1" fmla="val 79118"/>
                <a:gd name="adj2" fmla="val 50000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Left Brace 39"/>
            <p:cNvSpPr/>
            <p:nvPr/>
          </p:nvSpPr>
          <p:spPr>
            <a:xfrm flipH="1">
              <a:off x="6561988" y="3802896"/>
              <a:ext cx="273557" cy="2376305"/>
            </a:xfrm>
            <a:prstGeom prst="leftBrace">
              <a:avLst>
                <a:gd name="adj1" fmla="val 79118"/>
                <a:gd name="adj2" fmla="val 50000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063290" y="4541694"/>
            <a:ext cx="948466" cy="873162"/>
            <a:chOff x="4206240" y="4905487"/>
            <a:chExt cx="948466" cy="873162"/>
          </a:xfrm>
        </p:grpSpPr>
        <p:sp>
          <p:nvSpPr>
            <p:cNvPr id="43" name="Oval 42"/>
            <p:cNvSpPr/>
            <p:nvPr/>
          </p:nvSpPr>
          <p:spPr>
            <a:xfrm>
              <a:off x="4206240" y="4905487"/>
              <a:ext cx="161365" cy="161365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4993341" y="5617284"/>
              <a:ext cx="161365" cy="1613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4260511" y="5569243"/>
              <a:ext cx="161365" cy="1613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Arrow Connector 45"/>
            <p:cNvCxnSpPr>
              <a:stCxn id="43" idx="4"/>
              <a:endCxn id="45" idx="0"/>
            </p:cNvCxnSpPr>
            <p:nvPr/>
          </p:nvCxnSpPr>
          <p:spPr>
            <a:xfrm>
              <a:off x="4286923" y="5066852"/>
              <a:ext cx="54271" cy="502391"/>
            </a:xfrm>
            <a:prstGeom prst="straightConnector1">
              <a:avLst/>
            </a:prstGeom>
            <a:ln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43" idx="5"/>
              <a:endCxn id="44" idx="1"/>
            </p:cNvCxnSpPr>
            <p:nvPr/>
          </p:nvCxnSpPr>
          <p:spPr>
            <a:xfrm>
              <a:off x="4343974" y="5043221"/>
              <a:ext cx="672998" cy="5976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Right Arrow 47"/>
          <p:cNvSpPr/>
          <p:nvPr/>
        </p:nvSpPr>
        <p:spPr>
          <a:xfrm>
            <a:off x="6989998" y="4175532"/>
            <a:ext cx="1405166" cy="5275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8395164" y="3441357"/>
                <a:ext cx="3140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𝑠𝑐𝑜𝑟𝑒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𝑎𝑔𝑔𝑟𝑒𝑔𝑎𝑡𝑖𝑜𝑛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𝑜𝑓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5164" y="3441357"/>
                <a:ext cx="3140739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/>
          <p:cNvGrpSpPr/>
          <p:nvPr/>
        </p:nvGrpSpPr>
        <p:grpSpPr>
          <a:xfrm>
            <a:off x="8709703" y="4158407"/>
            <a:ext cx="1356252" cy="1329083"/>
            <a:chOff x="9092113" y="4528236"/>
            <a:chExt cx="1356252" cy="1329083"/>
          </a:xfrm>
        </p:grpSpPr>
        <p:sp>
          <p:nvSpPr>
            <p:cNvPr id="9" name="Rectangle 8"/>
            <p:cNvSpPr/>
            <p:nvPr/>
          </p:nvSpPr>
          <p:spPr>
            <a:xfrm>
              <a:off x="9103659" y="4535763"/>
              <a:ext cx="1344706" cy="1321556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9386358" y="4903474"/>
              <a:ext cx="948466" cy="873162"/>
              <a:chOff x="4206240" y="4905487"/>
              <a:chExt cx="948466" cy="873162"/>
            </a:xfrm>
          </p:grpSpPr>
          <p:sp>
            <p:nvSpPr>
              <p:cNvPr id="51" name="Oval 50"/>
              <p:cNvSpPr/>
              <p:nvPr/>
            </p:nvSpPr>
            <p:spPr>
              <a:xfrm>
                <a:off x="4206240" y="4905487"/>
                <a:ext cx="161365" cy="1613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4993341" y="5617284"/>
                <a:ext cx="161365" cy="161365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4260511" y="5569243"/>
                <a:ext cx="161365" cy="161365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4" name="Straight Arrow Connector 53"/>
              <p:cNvCxnSpPr>
                <a:stCxn id="51" idx="4"/>
                <a:endCxn id="53" idx="0"/>
              </p:cNvCxnSpPr>
              <p:nvPr/>
            </p:nvCxnSpPr>
            <p:spPr>
              <a:xfrm>
                <a:off x="4286923" y="5066852"/>
                <a:ext cx="54271" cy="502391"/>
              </a:xfrm>
              <a:prstGeom prst="straightConnector1">
                <a:avLst/>
              </a:prstGeom>
              <a:ln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>
                <a:stCxn id="51" idx="5"/>
                <a:endCxn id="52" idx="1"/>
              </p:cNvCxnSpPr>
              <p:nvPr/>
            </p:nvCxnSpPr>
            <p:spPr>
              <a:xfrm>
                <a:off x="4343974" y="5043221"/>
                <a:ext cx="672998" cy="59769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TextBox 10"/>
            <p:cNvSpPr txBox="1"/>
            <p:nvPr/>
          </p:nvSpPr>
          <p:spPr>
            <a:xfrm>
              <a:off x="9092113" y="4528236"/>
              <a:ext cx="12195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Score from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0178918" y="4256556"/>
            <a:ext cx="1358457" cy="1264052"/>
            <a:chOff x="10559856" y="4912911"/>
            <a:chExt cx="1358457" cy="1264052"/>
          </a:xfrm>
        </p:grpSpPr>
        <p:grpSp>
          <p:nvGrpSpPr>
            <p:cNvPr id="56" name="Group 55"/>
            <p:cNvGrpSpPr/>
            <p:nvPr/>
          </p:nvGrpSpPr>
          <p:grpSpPr>
            <a:xfrm>
              <a:off x="10803356" y="5259372"/>
              <a:ext cx="948466" cy="873162"/>
              <a:chOff x="4206240" y="4905487"/>
              <a:chExt cx="948466" cy="873162"/>
            </a:xfrm>
          </p:grpSpPr>
          <p:sp>
            <p:nvSpPr>
              <p:cNvPr id="57" name="Oval 56"/>
              <p:cNvSpPr/>
              <p:nvPr/>
            </p:nvSpPr>
            <p:spPr>
              <a:xfrm>
                <a:off x="4206240" y="4905487"/>
                <a:ext cx="161365" cy="161365"/>
              </a:xfrm>
              <a:prstGeom prst="ellipse">
                <a:avLst/>
              </a:prstGeom>
              <a:noFill/>
              <a:ln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4993341" y="5617284"/>
                <a:ext cx="161365" cy="161365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4260511" y="5569243"/>
                <a:ext cx="161365" cy="161365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0" name="Straight Arrow Connector 59"/>
              <p:cNvCxnSpPr>
                <a:stCxn id="57" idx="4"/>
                <a:endCxn id="59" idx="0"/>
              </p:cNvCxnSpPr>
              <p:nvPr/>
            </p:nvCxnSpPr>
            <p:spPr>
              <a:xfrm>
                <a:off x="4286923" y="5066852"/>
                <a:ext cx="54271" cy="502391"/>
              </a:xfrm>
              <a:prstGeom prst="straightConnector1">
                <a:avLst/>
              </a:prstGeom>
              <a:ln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>
                <a:stCxn id="57" idx="5"/>
                <a:endCxn id="58" idx="1"/>
              </p:cNvCxnSpPr>
              <p:nvPr/>
            </p:nvCxnSpPr>
            <p:spPr>
              <a:xfrm>
                <a:off x="4343974" y="5043221"/>
                <a:ext cx="672998" cy="59769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2" name="Rectangle 61"/>
            <p:cNvSpPr/>
            <p:nvPr/>
          </p:nvSpPr>
          <p:spPr>
            <a:xfrm>
              <a:off x="10573607" y="4929799"/>
              <a:ext cx="1344706" cy="1247164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0559856" y="4912911"/>
              <a:ext cx="12195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Score from</a:t>
              </a:r>
            </a:p>
          </p:txBody>
        </p:sp>
      </p:grpSp>
      <p:sp>
        <p:nvSpPr>
          <p:cNvPr id="64" name="Left Brace 63"/>
          <p:cNvSpPr/>
          <p:nvPr/>
        </p:nvSpPr>
        <p:spPr>
          <a:xfrm>
            <a:off x="8395164" y="3977471"/>
            <a:ext cx="298271" cy="1606286"/>
          </a:xfrm>
          <a:prstGeom prst="leftBrace">
            <a:avLst>
              <a:gd name="adj1" fmla="val 79118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Left Brace 64"/>
          <p:cNvSpPr/>
          <p:nvPr/>
        </p:nvSpPr>
        <p:spPr>
          <a:xfrm flipH="1">
            <a:off x="11534232" y="3965725"/>
            <a:ext cx="298271" cy="1606286"/>
          </a:xfrm>
          <a:prstGeom prst="leftBrace">
            <a:avLst>
              <a:gd name="adj1" fmla="val 79118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245951" y="6362734"/>
            <a:ext cx="6662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Ink Free" panose="03080402000500000000" pitchFamily="66" charset="0"/>
              </a:rPr>
              <a:t>More details can be found on our paper …</a:t>
            </a:r>
          </a:p>
        </p:txBody>
      </p:sp>
    </p:spTree>
    <p:extLst>
      <p:ext uri="{BB962C8B-B14F-4D97-AF65-F5344CB8AC3E}">
        <p14:creationId xmlns:p14="http://schemas.microsoft.com/office/powerpoint/2010/main" val="157412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9" grpId="0" animBg="1"/>
      <p:bldP spid="30" grpId="0"/>
      <p:bldP spid="31" grpId="0"/>
      <p:bldP spid="48" grpId="0" animBg="1"/>
      <p:bldP spid="49" grpId="0"/>
      <p:bldP spid="64" grpId="0" animBg="1"/>
      <p:bldP spid="6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 Settings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18</a:t>
            </a:fld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38200" y="1507110"/>
            <a:ext cx="8229600" cy="5181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DBLP: 1.2M nodes, 2.7M edges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r>
              <a:rPr lang="en-US" dirty="0"/>
              <a:t>Drug and Disease Dataset (DD): 43K nodes, 1.7M edges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0685" y="4015025"/>
            <a:ext cx="5146675" cy="27374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6450" y="1507110"/>
            <a:ext cx="5467350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627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</a:t>
            </a:r>
            <a:r>
              <a:rPr lang="en-US" dirty="0" err="1"/>
              <a:t>Generalizibility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Average ranking differences of known similarity search algorithms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359842"/>
              </p:ext>
            </p:extLst>
          </p:nvPr>
        </p:nvGraphicFramePr>
        <p:xfrm>
          <a:off x="2210449" y="2494864"/>
          <a:ext cx="684107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2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2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DBLP-SIGMOD.Rec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Top</a:t>
                      </a:r>
                      <a:r>
                        <a:rPr lang="en-US" sz="1400" baseline="0" dirty="0"/>
                        <a:t> 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Top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Top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Top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err="1"/>
                        <a:t>RWR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.112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err="1"/>
                        <a:t>SimRank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.385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err="1"/>
                        <a:t>PathSim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.608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err="1"/>
                        <a:t>RelSim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788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 algorithms are widely use on graph data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 is a popular model to store entities and relationships</a:t>
            </a:r>
          </a:p>
          <a:p>
            <a:r>
              <a:rPr lang="en-US" dirty="0"/>
              <a:t>Features based on </a:t>
            </a:r>
            <a:r>
              <a:rPr lang="en-US" dirty="0">
                <a:solidFill>
                  <a:srgbClr val="C00000"/>
                </a:solidFill>
              </a:rPr>
              <a:t>structural properties in graph</a:t>
            </a:r>
          </a:p>
          <a:p>
            <a:pPr lvl="1"/>
            <a:r>
              <a:rPr lang="en-US" i="1" dirty="0"/>
              <a:t>e.g., find the </a:t>
            </a:r>
            <a:r>
              <a:rPr lang="en-US" b="1" i="1" dirty="0"/>
              <a:t>most similar </a:t>
            </a:r>
            <a:r>
              <a:rPr lang="en-US" i="1" dirty="0"/>
              <a:t>research area to </a:t>
            </a:r>
            <a:r>
              <a:rPr lang="en-US" i="1" dirty="0">
                <a:solidFill>
                  <a:srgbClr val="FF0000"/>
                </a:solidFill>
              </a:rPr>
              <a:t>Data Mining</a:t>
            </a:r>
            <a:r>
              <a:rPr lang="en-US" i="1" dirty="0"/>
              <a:t>?</a:t>
            </a:r>
          </a:p>
          <a:p>
            <a:pPr marL="457200" lvl="1" indent="0">
              <a:buNone/>
            </a:pPr>
            <a:r>
              <a:rPr lang="en-US" dirty="0"/>
              <a:t>	use </a:t>
            </a:r>
            <a:r>
              <a:rPr lang="en-US" dirty="0">
                <a:solidFill>
                  <a:srgbClr val="0070C0"/>
                </a:solidFill>
              </a:rPr>
              <a:t>random walk with restart (RWR)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	</a:t>
            </a:r>
            <a:endParaRPr lang="en-US" i="1" dirty="0"/>
          </a:p>
          <a:p>
            <a:pPr lvl="1"/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2</a:t>
            </a:fld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286399" y="4327235"/>
            <a:ext cx="1473777" cy="733760"/>
          </a:xfrm>
          <a:prstGeom prst="ellipse">
            <a:avLst/>
          </a:prstGeom>
          <a:noFill/>
          <a:ln w="76200" cmpd="thinThick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889340" y="3502982"/>
            <a:ext cx="7844577" cy="2853368"/>
            <a:chOff x="1914054" y="3693011"/>
            <a:chExt cx="7844577" cy="2853368"/>
          </a:xfrm>
        </p:grpSpPr>
        <p:sp>
          <p:nvSpPr>
            <p:cNvPr id="6" name="TextBox 5"/>
            <p:cNvSpPr txBox="1"/>
            <p:nvPr/>
          </p:nvSpPr>
          <p:spPr>
            <a:xfrm>
              <a:off x="2132483" y="6177047"/>
              <a:ext cx="1866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C00000"/>
                  </a:solidFill>
                  <a:latin typeface="Ink Free" panose="03080402000500000000" pitchFamily="66" charset="0"/>
                </a:rPr>
                <a:t>research areas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106512" y="6146269"/>
              <a:ext cx="1866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7030A0"/>
                  </a:solidFill>
                  <a:latin typeface="Ink Free" panose="03080402000500000000" pitchFamily="66" charset="0"/>
                </a:rPr>
                <a:t>papers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92509" y="6177047"/>
              <a:ext cx="1866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8000"/>
                  </a:solidFill>
                  <a:latin typeface="Ink Free" panose="03080402000500000000" pitchFamily="66" charset="0"/>
                </a:rPr>
                <a:t>conferences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695954" y="3693011"/>
              <a:ext cx="13216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FF7C80"/>
                  </a:solidFill>
                  <a:latin typeface="Ink Free" panose="03080402000500000000" pitchFamily="66" charset="0"/>
                </a:rPr>
                <a:t>keywords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 rot="1357276">
              <a:off x="7029066" y="3955490"/>
              <a:ext cx="13216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99CCFF"/>
                  </a:solidFill>
                  <a:latin typeface="Ink Free" panose="03080402000500000000" pitchFamily="66" charset="0"/>
                </a:rPr>
                <a:t>published-in</a:t>
              </a: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1914054" y="3810905"/>
              <a:ext cx="7455352" cy="2146476"/>
              <a:chOff x="1914054" y="3505255"/>
              <a:chExt cx="7455352" cy="2146476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1914054" y="3505255"/>
                <a:ext cx="7455352" cy="2146476"/>
                <a:chOff x="446480" y="681344"/>
                <a:chExt cx="7455352" cy="2146476"/>
              </a:xfrm>
            </p:grpSpPr>
            <p:sp>
              <p:nvSpPr>
                <p:cNvPr id="15" name="TextBox 14"/>
                <p:cNvSpPr txBox="1"/>
                <p:nvPr/>
              </p:nvSpPr>
              <p:spPr>
                <a:xfrm>
                  <a:off x="1028036" y="681344"/>
                  <a:ext cx="113986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rgbClr val="C00000"/>
                      </a:solidFill>
                    </a:rPr>
                    <a:t>Database</a:t>
                  </a:r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878628" y="1585305"/>
                  <a:ext cx="143868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rgbClr val="C00000"/>
                      </a:solidFill>
                    </a:rPr>
                    <a:t>Data Mining</a:t>
                  </a:r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446480" y="2489266"/>
                  <a:ext cx="2302983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rgbClr val="C00000"/>
                      </a:solidFill>
                    </a:rPr>
                    <a:t>Software Engineering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3651337" y="681344"/>
                  <a:ext cx="1841326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rgbClr val="7030A0"/>
                      </a:solidFill>
                    </a:rPr>
                    <a:t>Similarity Mining</a:t>
                  </a:r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3728581" y="1567278"/>
                  <a:ext cx="168683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rgbClr val="7030A0"/>
                      </a:solidFill>
                    </a:rPr>
                    <a:t>Pattern Mining</a:t>
                  </a:r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3816263" y="2489266"/>
                  <a:ext cx="1511473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rgbClr val="7030A0"/>
                      </a:solidFill>
                    </a:rPr>
                    <a:t>Code Mining</a:t>
                  </a: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6951945" y="1220911"/>
                  <a:ext cx="81210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rgbClr val="008000"/>
                      </a:solidFill>
                    </a:rPr>
                    <a:t>VLDB</a:t>
                  </a: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826684" y="2119934"/>
                  <a:ext cx="107514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rgbClr val="008000"/>
                      </a:solidFill>
                    </a:rPr>
                    <a:t>SIGKDD</a:t>
                  </a:r>
                </a:p>
              </p:txBody>
            </p:sp>
            <p:cxnSp>
              <p:nvCxnSpPr>
                <p:cNvPr id="23" name="Straight Arrow Connector 22"/>
                <p:cNvCxnSpPr>
                  <a:stCxn id="15" idx="3"/>
                  <a:endCxn id="18" idx="1"/>
                </p:cNvCxnSpPr>
                <p:nvPr/>
              </p:nvCxnSpPr>
              <p:spPr>
                <a:xfrm>
                  <a:off x="2167905" y="850621"/>
                  <a:ext cx="1483432" cy="0"/>
                </a:xfrm>
                <a:prstGeom prst="straightConnector1">
                  <a:avLst/>
                </a:prstGeom>
                <a:ln w="38100">
                  <a:solidFill>
                    <a:srgbClr val="FF7C8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Arrow Connector 23"/>
                <p:cNvCxnSpPr>
                  <a:stCxn id="16" idx="3"/>
                  <a:endCxn id="18" idx="1"/>
                </p:cNvCxnSpPr>
                <p:nvPr/>
              </p:nvCxnSpPr>
              <p:spPr>
                <a:xfrm flipV="1">
                  <a:off x="2317316" y="850621"/>
                  <a:ext cx="1334021" cy="903961"/>
                </a:xfrm>
                <a:prstGeom prst="straightConnector1">
                  <a:avLst/>
                </a:prstGeom>
                <a:ln w="38100">
                  <a:solidFill>
                    <a:srgbClr val="FF7C8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Arrow Connector 24"/>
                <p:cNvCxnSpPr>
                  <a:stCxn id="17" idx="3"/>
                  <a:endCxn id="20" idx="1"/>
                </p:cNvCxnSpPr>
                <p:nvPr/>
              </p:nvCxnSpPr>
              <p:spPr>
                <a:xfrm>
                  <a:off x="2749463" y="2658543"/>
                  <a:ext cx="1066800" cy="0"/>
                </a:xfrm>
                <a:prstGeom prst="straightConnector1">
                  <a:avLst/>
                </a:prstGeom>
                <a:ln w="38100">
                  <a:solidFill>
                    <a:srgbClr val="FF7C8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Arrow Connector 25"/>
                <p:cNvCxnSpPr>
                  <a:stCxn id="16" idx="3"/>
                  <a:endCxn id="20" idx="1"/>
                </p:cNvCxnSpPr>
                <p:nvPr/>
              </p:nvCxnSpPr>
              <p:spPr>
                <a:xfrm>
                  <a:off x="2317316" y="1754582"/>
                  <a:ext cx="1498947" cy="903961"/>
                </a:xfrm>
                <a:prstGeom prst="straightConnector1">
                  <a:avLst/>
                </a:prstGeom>
                <a:ln w="38100">
                  <a:solidFill>
                    <a:srgbClr val="FF7C8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Arrow Connector 26"/>
                <p:cNvCxnSpPr>
                  <a:stCxn id="16" idx="3"/>
                  <a:endCxn id="19" idx="1"/>
                </p:cNvCxnSpPr>
                <p:nvPr/>
              </p:nvCxnSpPr>
              <p:spPr>
                <a:xfrm flipV="1">
                  <a:off x="2317316" y="1736555"/>
                  <a:ext cx="1411265" cy="18027"/>
                </a:xfrm>
                <a:prstGeom prst="straightConnector1">
                  <a:avLst/>
                </a:prstGeom>
                <a:ln w="38100">
                  <a:solidFill>
                    <a:srgbClr val="FF7C8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Arrow Connector 27"/>
                <p:cNvCxnSpPr>
                  <a:stCxn id="18" idx="3"/>
                  <a:endCxn id="21" idx="1"/>
                </p:cNvCxnSpPr>
                <p:nvPr/>
              </p:nvCxnSpPr>
              <p:spPr>
                <a:xfrm>
                  <a:off x="5492663" y="850621"/>
                  <a:ext cx="1459282" cy="539567"/>
                </a:xfrm>
                <a:prstGeom prst="straightConnector1">
                  <a:avLst/>
                </a:prstGeom>
                <a:ln w="38100">
                  <a:solidFill>
                    <a:srgbClr val="99CCFF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Arrow Connector 28"/>
                <p:cNvCxnSpPr>
                  <a:stCxn id="19" idx="3"/>
                  <a:endCxn id="21" idx="1"/>
                </p:cNvCxnSpPr>
                <p:nvPr/>
              </p:nvCxnSpPr>
              <p:spPr>
                <a:xfrm flipV="1">
                  <a:off x="5415419" y="1390188"/>
                  <a:ext cx="1536526" cy="346367"/>
                </a:xfrm>
                <a:prstGeom prst="straightConnector1">
                  <a:avLst/>
                </a:prstGeom>
                <a:ln w="38100">
                  <a:solidFill>
                    <a:srgbClr val="99CCFF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Arrow Connector 29"/>
                <p:cNvCxnSpPr>
                  <a:stCxn id="20" idx="3"/>
                  <a:endCxn id="22" idx="1"/>
                </p:cNvCxnSpPr>
                <p:nvPr/>
              </p:nvCxnSpPr>
              <p:spPr>
                <a:xfrm flipV="1">
                  <a:off x="5327736" y="2289211"/>
                  <a:ext cx="1498948" cy="369332"/>
                </a:xfrm>
                <a:prstGeom prst="straightConnector1">
                  <a:avLst/>
                </a:prstGeom>
                <a:ln w="38100">
                  <a:solidFill>
                    <a:srgbClr val="99CCFF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" name="Straight Arrow Connector 13"/>
              <p:cNvCxnSpPr>
                <a:stCxn id="15" idx="3"/>
                <a:endCxn id="19" idx="1"/>
              </p:cNvCxnSpPr>
              <p:nvPr/>
            </p:nvCxnSpPr>
            <p:spPr>
              <a:xfrm>
                <a:off x="3635479" y="3674532"/>
                <a:ext cx="1560676" cy="885934"/>
              </a:xfrm>
              <a:prstGeom prst="straightConnector1">
                <a:avLst/>
              </a:prstGeom>
              <a:ln w="38100">
                <a:solidFill>
                  <a:srgbClr val="FF7C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1" name="Freeform 30"/>
          <p:cNvSpPr/>
          <p:nvPr/>
        </p:nvSpPr>
        <p:spPr>
          <a:xfrm>
            <a:off x="3968900" y="3916280"/>
            <a:ext cx="512742" cy="459885"/>
          </a:xfrm>
          <a:custGeom>
            <a:avLst/>
            <a:gdLst>
              <a:gd name="connsiteX0" fmla="*/ 0 w 512742"/>
              <a:gd name="connsiteY0" fmla="*/ 395654 h 395654"/>
              <a:gd name="connsiteX1" fmla="*/ 509953 w 512742"/>
              <a:gd name="connsiteY1" fmla="*/ 96716 h 395654"/>
              <a:gd name="connsiteX2" fmla="*/ 167053 w 512742"/>
              <a:gd name="connsiteY2" fmla="*/ 0 h 395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2742" h="395654">
                <a:moveTo>
                  <a:pt x="0" y="395654"/>
                </a:moveTo>
                <a:cubicBezTo>
                  <a:pt x="241055" y="279156"/>
                  <a:pt x="482111" y="162658"/>
                  <a:pt x="509953" y="96716"/>
                </a:cubicBezTo>
                <a:cubicBezTo>
                  <a:pt x="537795" y="30774"/>
                  <a:pt x="352424" y="15387"/>
                  <a:pt x="167053" y="0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3909587" y="3884227"/>
            <a:ext cx="4141755" cy="581644"/>
          </a:xfrm>
          <a:custGeom>
            <a:avLst/>
            <a:gdLst>
              <a:gd name="connsiteX0" fmla="*/ 0 w 3238491"/>
              <a:gd name="connsiteY0" fmla="*/ 492369 h 492369"/>
              <a:gd name="connsiteX1" fmla="*/ 3235570 w 3238491"/>
              <a:gd name="connsiteY1" fmla="*/ 342900 h 492369"/>
              <a:gd name="connsiteX2" fmla="*/ 457200 w 3238491"/>
              <a:gd name="connsiteY2" fmla="*/ 0 h 49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38491" h="492369">
                <a:moveTo>
                  <a:pt x="0" y="492369"/>
                </a:moveTo>
                <a:cubicBezTo>
                  <a:pt x="1579685" y="458665"/>
                  <a:pt x="3159370" y="424961"/>
                  <a:pt x="3235570" y="342900"/>
                </a:cubicBezTo>
                <a:cubicBezTo>
                  <a:pt x="3311770" y="260839"/>
                  <a:pt x="1884485" y="130419"/>
                  <a:pt x="457200" y="0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 flipV="1">
            <a:off x="3935952" y="4949026"/>
            <a:ext cx="512742" cy="502629"/>
          </a:xfrm>
          <a:custGeom>
            <a:avLst/>
            <a:gdLst>
              <a:gd name="connsiteX0" fmla="*/ 0 w 512742"/>
              <a:gd name="connsiteY0" fmla="*/ 395654 h 395654"/>
              <a:gd name="connsiteX1" fmla="*/ 509953 w 512742"/>
              <a:gd name="connsiteY1" fmla="*/ 96716 h 395654"/>
              <a:gd name="connsiteX2" fmla="*/ 167053 w 512742"/>
              <a:gd name="connsiteY2" fmla="*/ 0 h 395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2742" h="395654">
                <a:moveTo>
                  <a:pt x="0" y="395654"/>
                </a:moveTo>
                <a:cubicBezTo>
                  <a:pt x="241055" y="279156"/>
                  <a:pt x="482111" y="162658"/>
                  <a:pt x="509953" y="96716"/>
                </a:cubicBezTo>
                <a:cubicBezTo>
                  <a:pt x="537795" y="30774"/>
                  <a:pt x="352424" y="15387"/>
                  <a:pt x="167053" y="0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9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1" grpId="0" animBg="1"/>
      <p:bldP spid="32" grpId="0" animBg="1"/>
      <p:bldP spid="3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300" dirty="0"/>
              <a:t>Over a single expression:</a:t>
            </a:r>
          </a:p>
          <a:p>
            <a:pPr marL="274320" lvl="1" indent="0">
              <a:buNone/>
            </a:pPr>
            <a:r>
              <a:rPr lang="en-US" sz="2300" dirty="0"/>
              <a:t>DD: (dense)</a:t>
            </a:r>
          </a:p>
          <a:p>
            <a:pPr marL="274320" lvl="1" indent="0">
              <a:buNone/>
            </a:pPr>
            <a:r>
              <a:rPr lang="en-US" sz="2300" dirty="0"/>
              <a:t>	.477s for </a:t>
            </a:r>
            <a:r>
              <a:rPr lang="en-US" sz="2300" dirty="0" err="1"/>
              <a:t>PathSim</a:t>
            </a:r>
            <a:endParaRPr lang="en-US" sz="2300" dirty="0"/>
          </a:p>
          <a:p>
            <a:pPr marL="274320" lvl="1" indent="0">
              <a:buNone/>
            </a:pPr>
            <a:r>
              <a:rPr lang="en-US" sz="2300" dirty="0"/>
              <a:t>	.511 for </a:t>
            </a:r>
            <a:r>
              <a:rPr lang="en-US" sz="2300" dirty="0" err="1"/>
              <a:t>RelSim</a:t>
            </a:r>
            <a:endParaRPr lang="en-US" sz="2300" dirty="0"/>
          </a:p>
          <a:p>
            <a:pPr marL="274320" lvl="1" indent="0">
              <a:buNone/>
            </a:pPr>
            <a:r>
              <a:rPr lang="en-US" sz="2300" dirty="0"/>
              <a:t>DBLP: (sparse)</a:t>
            </a:r>
          </a:p>
          <a:p>
            <a:pPr marL="274320" lvl="1" indent="0">
              <a:buNone/>
            </a:pPr>
            <a:r>
              <a:rPr lang="en-US" sz="2300" dirty="0"/>
              <a:t>	.027s for </a:t>
            </a:r>
            <a:r>
              <a:rPr lang="en-US" sz="2300" dirty="0" err="1"/>
              <a:t>PathSim</a:t>
            </a:r>
            <a:endParaRPr lang="en-US" sz="2300" dirty="0"/>
          </a:p>
          <a:p>
            <a:pPr marL="274320" lvl="1" indent="0">
              <a:buNone/>
            </a:pPr>
            <a:r>
              <a:rPr lang="en-US" sz="2300" dirty="0"/>
              <a:t>	.034s for </a:t>
            </a:r>
            <a:r>
              <a:rPr lang="en-US" sz="2300" dirty="0" err="1"/>
              <a:t>RelSim</a:t>
            </a:r>
            <a:endParaRPr lang="en-US" sz="2300" dirty="0"/>
          </a:p>
          <a:p>
            <a:endParaRPr lang="en-US" sz="2300" dirty="0"/>
          </a:p>
          <a:p>
            <a:pPr marL="0" indent="0">
              <a:buNone/>
            </a:pPr>
            <a:r>
              <a:rPr lang="en-US" sz="2300" dirty="0"/>
              <a:t>Over the same expression, </a:t>
            </a:r>
          </a:p>
          <a:p>
            <a:pPr marL="0" indent="0">
              <a:buNone/>
            </a:pPr>
            <a:r>
              <a:rPr lang="en-US" sz="2300" dirty="0"/>
              <a:t>	both </a:t>
            </a:r>
            <a:r>
              <a:rPr lang="en-US" sz="2300" dirty="0" err="1"/>
              <a:t>PathSim</a:t>
            </a:r>
            <a:r>
              <a:rPr lang="en-US" sz="2300" dirty="0"/>
              <a:t> and </a:t>
            </a:r>
            <a:r>
              <a:rPr lang="en-US" sz="2300" dirty="0" err="1"/>
              <a:t>RelSim</a:t>
            </a:r>
            <a:r>
              <a:rPr lang="en-US" sz="2300" dirty="0"/>
              <a:t> are equally efficient.</a:t>
            </a:r>
          </a:p>
          <a:p>
            <a:pPr marL="1737360" lvl="8" indent="0">
              <a:buNone/>
            </a:pPr>
            <a:endParaRPr lang="en-US" sz="23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309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67435"/>
            <a:ext cx="10515600" cy="4509528"/>
          </a:xfrm>
        </p:spPr>
        <p:txBody>
          <a:bodyPr/>
          <a:lstStyle/>
          <a:p>
            <a:r>
              <a:rPr lang="en-US" dirty="0"/>
              <a:t>Effective similarity search algorithms that generalize over a wide structural variations of graph data.</a:t>
            </a:r>
          </a:p>
          <a:p>
            <a:r>
              <a:rPr lang="en-US" dirty="0"/>
              <a:t>Future work: </a:t>
            </a:r>
          </a:p>
          <a:p>
            <a:pPr lvl="1"/>
            <a:r>
              <a:rPr lang="en-US" dirty="0"/>
              <a:t>data augmentations</a:t>
            </a:r>
          </a:p>
          <a:p>
            <a:pPr lvl="1"/>
            <a:r>
              <a:rPr lang="en-US" dirty="0"/>
              <a:t>Traditional notion of generalizability, and structural generalizability in ML for supervised and unsupervised learning on graphs.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04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ML algorithms generalize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3</a:t>
            </a:fld>
            <a:endParaRPr lang="en-US"/>
          </a:p>
        </p:txBody>
      </p:sp>
      <p:grpSp>
        <p:nvGrpSpPr>
          <p:cNvPr id="4" name="GDB background">
            <a:extLst>
              <a:ext uri="{FF2B5EF4-FFF2-40B4-BE49-F238E27FC236}">
                <a16:creationId xmlns:a16="http://schemas.microsoft.com/office/drawing/2014/main" id="{BB450123-CA2A-4CD5-82C7-C5F9B270979E}"/>
              </a:ext>
            </a:extLst>
          </p:cNvPr>
          <p:cNvGrpSpPr/>
          <p:nvPr/>
        </p:nvGrpSpPr>
        <p:grpSpPr>
          <a:xfrm>
            <a:off x="1409625" y="1528093"/>
            <a:ext cx="5304318" cy="4298128"/>
            <a:chOff x="6429459" y="1680059"/>
            <a:chExt cx="5304318" cy="4146162"/>
          </a:xfrm>
        </p:grpSpPr>
        <p:sp>
          <p:nvSpPr>
            <p:cNvPr id="5" name="Parallelogram 4">
              <a:extLst>
                <a:ext uri="{FF2B5EF4-FFF2-40B4-BE49-F238E27FC236}">
                  <a16:creationId xmlns:a16="http://schemas.microsoft.com/office/drawing/2014/main" id="{14F7483B-6187-41FE-8DBF-8E0E8B0E266C}"/>
                </a:ext>
              </a:extLst>
            </p:cNvPr>
            <p:cNvSpPr/>
            <p:nvPr/>
          </p:nvSpPr>
          <p:spPr>
            <a:xfrm>
              <a:off x="6429459" y="1680059"/>
              <a:ext cx="5304318" cy="4146162"/>
            </a:xfrm>
            <a:prstGeom prst="parallelogram">
              <a:avLst>
                <a:gd name="adj" fmla="val 13948"/>
              </a:avLst>
            </a:prstGeom>
            <a:solidFill>
              <a:schemeClr val="bg2">
                <a:lumMod val="75000"/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76C9AB2-FEC8-4185-910A-2D28091DE3B4}"/>
                </a:ext>
              </a:extLst>
            </p:cNvPr>
            <p:cNvSpPr txBox="1"/>
            <p:nvPr/>
          </p:nvSpPr>
          <p:spPr>
            <a:xfrm>
              <a:off x="7978540" y="1757746"/>
              <a:ext cx="34707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</a:rPr>
                <a:t>Graph Databases</a:t>
              </a:r>
            </a:p>
          </p:txBody>
        </p:sp>
      </p:grpSp>
      <p:grpSp>
        <p:nvGrpSpPr>
          <p:cNvPr id="7" name="Img Background">
            <a:extLst>
              <a:ext uri="{FF2B5EF4-FFF2-40B4-BE49-F238E27FC236}">
                <a16:creationId xmlns:a16="http://schemas.microsoft.com/office/drawing/2014/main" id="{27E9F3A5-0ED7-4263-84B2-A9007BBB9402}"/>
              </a:ext>
            </a:extLst>
          </p:cNvPr>
          <p:cNvGrpSpPr/>
          <p:nvPr/>
        </p:nvGrpSpPr>
        <p:grpSpPr>
          <a:xfrm>
            <a:off x="6429459" y="1528093"/>
            <a:ext cx="5304318" cy="4298128"/>
            <a:chOff x="6429459" y="1680059"/>
            <a:chExt cx="5304318" cy="4146162"/>
          </a:xfrm>
        </p:grpSpPr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9E6B7C9F-E4DC-4290-863A-9A64BC31C26F}"/>
                </a:ext>
              </a:extLst>
            </p:cNvPr>
            <p:cNvSpPr/>
            <p:nvPr/>
          </p:nvSpPr>
          <p:spPr>
            <a:xfrm>
              <a:off x="6429459" y="1680059"/>
              <a:ext cx="5304318" cy="4146162"/>
            </a:xfrm>
            <a:prstGeom prst="parallelogram">
              <a:avLst>
                <a:gd name="adj" fmla="val 13948"/>
              </a:avLst>
            </a:prstGeom>
            <a:solidFill>
              <a:schemeClr val="bg2">
                <a:lumMod val="75000"/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C676B86-C95C-40B3-87D9-644FC06710BB}"/>
                </a:ext>
              </a:extLst>
            </p:cNvPr>
            <p:cNvSpPr txBox="1"/>
            <p:nvPr/>
          </p:nvSpPr>
          <p:spPr>
            <a:xfrm>
              <a:off x="8754913" y="1822599"/>
              <a:ext cx="12826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</a:rPr>
                <a:t>Images</a:t>
              </a:r>
            </a:p>
          </p:txBody>
        </p:sp>
      </p:grpSp>
      <p:grpSp>
        <p:nvGrpSpPr>
          <p:cNvPr id="10" name="Content Line">
            <a:extLst>
              <a:ext uri="{FF2B5EF4-FFF2-40B4-BE49-F238E27FC236}">
                <a16:creationId xmlns:a16="http://schemas.microsoft.com/office/drawing/2014/main" id="{629FDA84-7CAD-487F-A834-71791EE84149}"/>
              </a:ext>
            </a:extLst>
          </p:cNvPr>
          <p:cNvGrpSpPr/>
          <p:nvPr/>
        </p:nvGrpSpPr>
        <p:grpSpPr>
          <a:xfrm>
            <a:off x="526126" y="5946372"/>
            <a:ext cx="10954673" cy="546502"/>
            <a:chOff x="526127" y="5946372"/>
            <a:chExt cx="10768098" cy="546502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2247093B-E475-4B74-8CC4-C89E3F8579FA}"/>
                </a:ext>
              </a:extLst>
            </p:cNvPr>
            <p:cNvCxnSpPr>
              <a:cxnSpLocks/>
            </p:cNvCxnSpPr>
            <p:nvPr/>
          </p:nvCxnSpPr>
          <p:spPr>
            <a:xfrm>
              <a:off x="526127" y="5946372"/>
              <a:ext cx="10768098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E745235-50F4-4E62-A819-14BFFF09496F}"/>
                </a:ext>
              </a:extLst>
            </p:cNvPr>
            <p:cNvSpPr txBox="1"/>
            <p:nvPr/>
          </p:nvSpPr>
          <p:spPr>
            <a:xfrm>
              <a:off x="3524250" y="6031209"/>
              <a:ext cx="3314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Content </a:t>
              </a:r>
            </a:p>
          </p:txBody>
        </p:sp>
      </p:grpSp>
      <p:grpSp>
        <p:nvGrpSpPr>
          <p:cNvPr id="13" name="Structure Line">
            <a:extLst>
              <a:ext uri="{FF2B5EF4-FFF2-40B4-BE49-F238E27FC236}">
                <a16:creationId xmlns:a16="http://schemas.microsoft.com/office/drawing/2014/main" id="{C8F8C468-3A9D-4F66-86BA-020EF715912E}"/>
              </a:ext>
            </a:extLst>
          </p:cNvPr>
          <p:cNvGrpSpPr/>
          <p:nvPr/>
        </p:nvGrpSpPr>
        <p:grpSpPr>
          <a:xfrm>
            <a:off x="783631" y="1292470"/>
            <a:ext cx="880420" cy="5168696"/>
            <a:chOff x="783631" y="1292470"/>
            <a:chExt cx="880420" cy="5168696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6DFF4F91-D9FB-4A2D-8B56-F98EC6EDBB0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0568" y="1292470"/>
              <a:ext cx="823483" cy="5168696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88126E5-670B-4DEB-87BF-BC8F3C76273E}"/>
                </a:ext>
              </a:extLst>
            </p:cNvPr>
            <p:cNvSpPr txBox="1"/>
            <p:nvPr/>
          </p:nvSpPr>
          <p:spPr>
            <a:xfrm rot="16832546">
              <a:off x="-642540" y="3530730"/>
              <a:ext cx="3314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Structure</a:t>
              </a:r>
            </a:p>
          </p:txBody>
        </p:sp>
      </p:grpSp>
      <p:grpSp>
        <p:nvGrpSpPr>
          <p:cNvPr id="16" name="Img 2">
            <a:extLst>
              <a:ext uri="{FF2B5EF4-FFF2-40B4-BE49-F238E27FC236}">
                <a16:creationId xmlns:a16="http://schemas.microsoft.com/office/drawing/2014/main" id="{E2C6A590-4C84-49D0-A2FC-436085BB9407}"/>
              </a:ext>
            </a:extLst>
          </p:cNvPr>
          <p:cNvGrpSpPr/>
          <p:nvPr/>
        </p:nvGrpSpPr>
        <p:grpSpPr>
          <a:xfrm>
            <a:off x="9057236" y="4650228"/>
            <a:ext cx="1960581" cy="1016862"/>
            <a:chOff x="6799811" y="4599832"/>
            <a:chExt cx="1960581" cy="1016862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239B2708-FCF0-4F1F-8320-D25A24435A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t="10497" r="4279" b="10653"/>
            <a:stretch/>
          </p:blipFill>
          <p:spPr>
            <a:xfrm>
              <a:off x="6799811" y="4599833"/>
              <a:ext cx="925819" cy="1016861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0FBE338E-43AF-470F-9A8D-F456BF4A89F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6"/>
                </a:ext>
              </a:extLst>
            </a:blip>
            <a:stretch>
              <a:fillRect/>
            </a:stretch>
          </p:blipFill>
          <p:spPr>
            <a:xfrm>
              <a:off x="7818853" y="4599832"/>
              <a:ext cx="941539" cy="1016862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pic>
        <p:nvPicPr>
          <p:cNvPr id="19" name="Img 1">
            <a:extLst>
              <a:ext uri="{FF2B5EF4-FFF2-40B4-BE49-F238E27FC236}">
                <a16:creationId xmlns:a16="http://schemas.microsoft.com/office/drawing/2014/main" id="{6391FC9B-DC14-4723-92F2-7B0D428AE55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6766706" y="4650228"/>
            <a:ext cx="1853737" cy="99027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" name="gdb struc 1">
            <a:extLst>
              <a:ext uri="{FF2B5EF4-FFF2-40B4-BE49-F238E27FC236}">
                <a16:creationId xmlns:a16="http://schemas.microsoft.com/office/drawing/2014/main" id="{AC288415-CF33-4C93-B528-C0B7C2EB6A29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69" t="-1245" r="49844" b="7717"/>
          <a:stretch/>
        </p:blipFill>
        <p:spPr>
          <a:xfrm>
            <a:off x="2113629" y="4023553"/>
            <a:ext cx="2738389" cy="15857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1" name="gdb struc 2">
            <a:extLst>
              <a:ext uri="{FF2B5EF4-FFF2-40B4-BE49-F238E27FC236}">
                <a16:creationId xmlns:a16="http://schemas.microsoft.com/office/drawing/2014/main" id="{44EB10A3-D5A6-4232-8DD7-D57CAD836B0B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47051" t="5367" r="630" b="6373"/>
          <a:stretch/>
        </p:blipFill>
        <p:spPr>
          <a:xfrm>
            <a:off x="2483219" y="2250647"/>
            <a:ext cx="2860431" cy="14963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22" name="dogvcat angles">
            <a:extLst>
              <a:ext uri="{FF2B5EF4-FFF2-40B4-BE49-F238E27FC236}">
                <a16:creationId xmlns:a16="http://schemas.microsoft.com/office/drawing/2014/main" id="{D61ADBB1-672E-4FAA-9A0F-A00E9A749662}"/>
              </a:ext>
            </a:extLst>
          </p:cNvPr>
          <p:cNvGrpSpPr/>
          <p:nvPr/>
        </p:nvGrpSpPr>
        <p:grpSpPr>
          <a:xfrm>
            <a:off x="6947625" y="1882294"/>
            <a:ext cx="1853737" cy="2438508"/>
            <a:chOff x="6947625" y="1882294"/>
            <a:chExt cx="1853737" cy="2438508"/>
          </a:xfrm>
        </p:grpSpPr>
        <p:pic>
          <p:nvPicPr>
            <p:cNvPr id="23" name="Img 1">
              <a:extLst>
                <a:ext uri="{FF2B5EF4-FFF2-40B4-BE49-F238E27FC236}">
                  <a16:creationId xmlns:a16="http://schemas.microsoft.com/office/drawing/2014/main" id="{53E821E7-6134-4DBD-9504-2800D23DB71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8"/>
                </a:ext>
              </a:extLst>
            </a:blip>
            <a:srcRect l="18875" t="1794" r="13602" b="30683"/>
            <a:stretch/>
          </p:blipFill>
          <p:spPr>
            <a:xfrm>
              <a:off x="6947625" y="3330532"/>
              <a:ext cx="1853737" cy="990270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24" name="Img 1">
              <a:extLst>
                <a:ext uri="{FF2B5EF4-FFF2-40B4-BE49-F238E27FC236}">
                  <a16:creationId xmlns:a16="http://schemas.microsoft.com/office/drawing/2014/main" id="{B0D5E206-3C58-4973-8A34-0A8C6F13032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8"/>
                </a:ext>
              </a:extLst>
            </a:blip>
            <a:srcRect l="13634" r="10347"/>
            <a:stretch/>
          </p:blipFill>
          <p:spPr>
            <a:xfrm rot="1870736">
              <a:off x="7256711" y="1882294"/>
              <a:ext cx="1409180" cy="990270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178053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900" dirty="0"/>
              <a:t>Structural variation without changing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669" y="1292470"/>
            <a:ext cx="10978662" cy="488449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Assume certain constraints ... </a:t>
            </a:r>
          </a:p>
          <a:p>
            <a:pPr marL="0" indent="0">
              <a:buNone/>
            </a:pPr>
            <a:r>
              <a:rPr lang="en-US" dirty="0"/>
              <a:t>Different in structural variations of the same set of entities and relations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2A3DEA-E723-B54A-893A-0981CD1C1CC5}"/>
              </a:ext>
            </a:extLst>
          </p:cNvPr>
          <p:cNvSpPr/>
          <p:nvPr/>
        </p:nvSpPr>
        <p:spPr>
          <a:xfrm>
            <a:off x="2112723" y="2196053"/>
            <a:ext cx="7966554" cy="1916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89B2DB-8F65-5448-8C8D-870BD2043DC3}"/>
              </a:ext>
            </a:extLst>
          </p:cNvPr>
          <p:cNvSpPr/>
          <p:nvPr/>
        </p:nvSpPr>
        <p:spPr>
          <a:xfrm>
            <a:off x="2112723" y="4790496"/>
            <a:ext cx="7966554" cy="1916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2471895" y="2383239"/>
            <a:ext cx="2131464" cy="1597181"/>
            <a:chOff x="2547817" y="4905344"/>
            <a:chExt cx="2131464" cy="1597181"/>
          </a:xfrm>
        </p:grpSpPr>
        <p:sp>
          <p:nvSpPr>
            <p:cNvPr id="7" name="TextBox 37">
              <a:extLst>
                <a:ext uri="{FF2B5EF4-FFF2-40B4-BE49-F238E27FC236}">
                  <a16:creationId xmlns:a16="http://schemas.microsoft.com/office/drawing/2014/main" id="{5C4AC9BE-4065-F046-AD3A-0E06C602640D}"/>
                </a:ext>
              </a:extLst>
            </p:cNvPr>
            <p:cNvSpPr txBox="1"/>
            <p:nvPr/>
          </p:nvSpPr>
          <p:spPr>
            <a:xfrm>
              <a:off x="3043613" y="4905344"/>
              <a:ext cx="11398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Database</a:t>
              </a:r>
            </a:p>
          </p:txBody>
        </p:sp>
        <p:sp>
          <p:nvSpPr>
            <p:cNvPr id="8" name="TextBox 38">
              <a:extLst>
                <a:ext uri="{FF2B5EF4-FFF2-40B4-BE49-F238E27FC236}">
                  <a16:creationId xmlns:a16="http://schemas.microsoft.com/office/drawing/2014/main" id="{019316AC-A68F-BE48-AF8E-600DCCB8F01D}"/>
                </a:ext>
              </a:extLst>
            </p:cNvPr>
            <p:cNvSpPr txBox="1"/>
            <p:nvPr/>
          </p:nvSpPr>
          <p:spPr>
            <a:xfrm>
              <a:off x="2894205" y="5546261"/>
              <a:ext cx="14386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Data Mining</a:t>
              </a:r>
            </a:p>
          </p:txBody>
        </p:sp>
        <p:sp>
          <p:nvSpPr>
            <p:cNvPr id="9" name="TextBox 39">
              <a:extLst>
                <a:ext uri="{FF2B5EF4-FFF2-40B4-BE49-F238E27FC236}">
                  <a16:creationId xmlns:a16="http://schemas.microsoft.com/office/drawing/2014/main" id="{3CF1C0BA-64E9-5C4D-AB8D-B4BB1A541805}"/>
                </a:ext>
              </a:extLst>
            </p:cNvPr>
            <p:cNvSpPr txBox="1"/>
            <p:nvPr/>
          </p:nvSpPr>
          <p:spPr>
            <a:xfrm>
              <a:off x="2547817" y="6163971"/>
              <a:ext cx="21314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Software Engineering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592849" y="4938997"/>
            <a:ext cx="2096270" cy="1641170"/>
            <a:chOff x="2668663" y="2553769"/>
            <a:chExt cx="2096270" cy="1641170"/>
          </a:xfrm>
        </p:grpSpPr>
        <p:sp>
          <p:nvSpPr>
            <p:cNvPr id="10" name="TextBox 20">
              <a:extLst>
                <a:ext uri="{FF2B5EF4-FFF2-40B4-BE49-F238E27FC236}">
                  <a16:creationId xmlns:a16="http://schemas.microsoft.com/office/drawing/2014/main" id="{CC1E7B27-0B1E-D642-8E41-F30793AD88B2}"/>
                </a:ext>
              </a:extLst>
            </p:cNvPr>
            <p:cNvSpPr txBox="1"/>
            <p:nvPr/>
          </p:nvSpPr>
          <p:spPr>
            <a:xfrm>
              <a:off x="3042412" y="2553769"/>
              <a:ext cx="11398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Database</a:t>
              </a:r>
            </a:p>
          </p:txBody>
        </p:sp>
        <p:sp>
          <p:nvSpPr>
            <p:cNvPr id="11" name="TextBox 21">
              <a:extLst>
                <a:ext uri="{FF2B5EF4-FFF2-40B4-BE49-F238E27FC236}">
                  <a16:creationId xmlns:a16="http://schemas.microsoft.com/office/drawing/2014/main" id="{06297537-8D26-A948-AA20-2A3C4772EADB}"/>
                </a:ext>
              </a:extLst>
            </p:cNvPr>
            <p:cNvSpPr txBox="1"/>
            <p:nvPr/>
          </p:nvSpPr>
          <p:spPr>
            <a:xfrm>
              <a:off x="2909771" y="3259452"/>
              <a:ext cx="14386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Data Mining</a:t>
              </a:r>
            </a:p>
          </p:txBody>
        </p:sp>
        <p:sp>
          <p:nvSpPr>
            <p:cNvPr id="12" name="TextBox 22">
              <a:extLst>
                <a:ext uri="{FF2B5EF4-FFF2-40B4-BE49-F238E27FC236}">
                  <a16:creationId xmlns:a16="http://schemas.microsoft.com/office/drawing/2014/main" id="{3A555798-85FA-874E-B3F9-AC6EBBF7E819}"/>
                </a:ext>
              </a:extLst>
            </p:cNvPr>
            <p:cNvSpPr txBox="1"/>
            <p:nvPr/>
          </p:nvSpPr>
          <p:spPr>
            <a:xfrm>
              <a:off x="2668663" y="3856385"/>
              <a:ext cx="209627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Software Engineering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763989" y="2581644"/>
            <a:ext cx="1075148" cy="1271647"/>
            <a:chOff x="5839911" y="5103749"/>
            <a:chExt cx="1075148" cy="1271647"/>
          </a:xfrm>
        </p:grpSpPr>
        <p:sp>
          <p:nvSpPr>
            <p:cNvPr id="13" name="TextBox 43">
              <a:extLst>
                <a:ext uri="{FF2B5EF4-FFF2-40B4-BE49-F238E27FC236}">
                  <a16:creationId xmlns:a16="http://schemas.microsoft.com/office/drawing/2014/main" id="{8D99CF5A-C1B4-5E42-B3D8-442E17FD8C72}"/>
                </a:ext>
              </a:extLst>
            </p:cNvPr>
            <p:cNvSpPr txBox="1"/>
            <p:nvPr/>
          </p:nvSpPr>
          <p:spPr>
            <a:xfrm>
              <a:off x="5965172" y="5103749"/>
              <a:ext cx="8121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>
                  <a:solidFill>
                    <a:srgbClr val="008000"/>
                  </a:solidFill>
                </a:rPr>
                <a:t>VLDB</a:t>
              </a:r>
            </a:p>
          </p:txBody>
        </p:sp>
        <p:sp>
          <p:nvSpPr>
            <p:cNvPr id="14" name="TextBox 44">
              <a:extLst>
                <a:ext uri="{FF2B5EF4-FFF2-40B4-BE49-F238E27FC236}">
                  <a16:creationId xmlns:a16="http://schemas.microsoft.com/office/drawing/2014/main" id="{24347D89-B92D-9047-A513-38311FA19B0B}"/>
                </a:ext>
              </a:extLst>
            </p:cNvPr>
            <p:cNvSpPr txBox="1"/>
            <p:nvPr/>
          </p:nvSpPr>
          <p:spPr>
            <a:xfrm>
              <a:off x="5839911" y="6036842"/>
              <a:ext cx="10751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>
                  <a:solidFill>
                    <a:srgbClr val="008000"/>
                  </a:solidFill>
                </a:rPr>
                <a:t>SIGKDD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8229391" y="5129974"/>
            <a:ext cx="1075148" cy="1271647"/>
            <a:chOff x="8305205" y="2744746"/>
            <a:chExt cx="1075148" cy="1271647"/>
          </a:xfrm>
        </p:grpSpPr>
        <p:sp>
          <p:nvSpPr>
            <p:cNvPr id="15" name="TextBox 43">
              <a:extLst>
                <a:ext uri="{FF2B5EF4-FFF2-40B4-BE49-F238E27FC236}">
                  <a16:creationId xmlns:a16="http://schemas.microsoft.com/office/drawing/2014/main" id="{8D99CF5A-C1B4-5E42-B3D8-442E17FD8C72}"/>
                </a:ext>
              </a:extLst>
            </p:cNvPr>
            <p:cNvSpPr txBox="1"/>
            <p:nvPr/>
          </p:nvSpPr>
          <p:spPr>
            <a:xfrm>
              <a:off x="8430466" y="2744746"/>
              <a:ext cx="8121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>
                  <a:solidFill>
                    <a:srgbClr val="008000"/>
                  </a:solidFill>
                </a:rPr>
                <a:t>VLDB</a:t>
              </a:r>
            </a:p>
          </p:txBody>
        </p:sp>
        <p:sp>
          <p:nvSpPr>
            <p:cNvPr id="16" name="TextBox 44">
              <a:extLst>
                <a:ext uri="{FF2B5EF4-FFF2-40B4-BE49-F238E27FC236}">
                  <a16:creationId xmlns:a16="http://schemas.microsoft.com/office/drawing/2014/main" id="{24347D89-B92D-9047-A513-38311FA19B0B}"/>
                </a:ext>
              </a:extLst>
            </p:cNvPr>
            <p:cNvSpPr txBox="1"/>
            <p:nvPr/>
          </p:nvSpPr>
          <p:spPr>
            <a:xfrm>
              <a:off x="8305205" y="3677839"/>
              <a:ext cx="10751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>
                  <a:solidFill>
                    <a:srgbClr val="008000"/>
                  </a:solidFill>
                </a:rPr>
                <a:t>SIGKDD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834842" y="2383239"/>
            <a:ext cx="1841326" cy="1607867"/>
            <a:chOff x="7910764" y="4905344"/>
            <a:chExt cx="1841326" cy="1607867"/>
          </a:xfrm>
        </p:grpSpPr>
        <p:sp>
          <p:nvSpPr>
            <p:cNvPr id="17" name="TextBox 40">
              <a:extLst>
                <a:ext uri="{FF2B5EF4-FFF2-40B4-BE49-F238E27FC236}">
                  <a16:creationId xmlns:a16="http://schemas.microsoft.com/office/drawing/2014/main" id="{6BE3D176-FE70-C747-A122-8B28AEB73C4D}"/>
                </a:ext>
              </a:extLst>
            </p:cNvPr>
            <p:cNvSpPr txBox="1"/>
            <p:nvPr/>
          </p:nvSpPr>
          <p:spPr>
            <a:xfrm>
              <a:off x="7910764" y="4905344"/>
              <a:ext cx="18413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>
                  <a:solidFill>
                    <a:srgbClr val="7030A0"/>
                  </a:solidFill>
                </a:rPr>
                <a:t>Similarity Mining</a:t>
              </a:r>
            </a:p>
          </p:txBody>
        </p:sp>
        <p:sp>
          <p:nvSpPr>
            <p:cNvPr id="18" name="TextBox 41">
              <a:extLst>
                <a:ext uri="{FF2B5EF4-FFF2-40B4-BE49-F238E27FC236}">
                  <a16:creationId xmlns:a16="http://schemas.microsoft.com/office/drawing/2014/main" id="{97CB30DD-EAE0-A445-96C3-C8A9ED8B4771}"/>
                </a:ext>
              </a:extLst>
            </p:cNvPr>
            <p:cNvSpPr txBox="1"/>
            <p:nvPr/>
          </p:nvSpPr>
          <p:spPr>
            <a:xfrm>
              <a:off x="7988008" y="5528234"/>
              <a:ext cx="16868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>
                  <a:solidFill>
                    <a:srgbClr val="7030A0"/>
                  </a:solidFill>
                </a:rPr>
                <a:t>Pattern Mining</a:t>
              </a:r>
            </a:p>
          </p:txBody>
        </p:sp>
        <p:sp>
          <p:nvSpPr>
            <p:cNvPr id="19" name="TextBox 42">
              <a:extLst>
                <a:ext uri="{FF2B5EF4-FFF2-40B4-BE49-F238E27FC236}">
                  <a16:creationId xmlns:a16="http://schemas.microsoft.com/office/drawing/2014/main" id="{5D96AD98-01E7-0E4B-B35A-437742AF7E52}"/>
                </a:ext>
              </a:extLst>
            </p:cNvPr>
            <p:cNvSpPr txBox="1"/>
            <p:nvPr/>
          </p:nvSpPr>
          <p:spPr>
            <a:xfrm>
              <a:off x="8075690" y="6174657"/>
              <a:ext cx="151147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>
                  <a:solidFill>
                    <a:srgbClr val="7030A0"/>
                  </a:solidFill>
                </a:rPr>
                <a:t>Code Mining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346170" y="4969483"/>
            <a:ext cx="1841326" cy="1607867"/>
            <a:chOff x="5421984" y="2584255"/>
            <a:chExt cx="1841326" cy="1607867"/>
          </a:xfrm>
        </p:grpSpPr>
        <p:sp>
          <p:nvSpPr>
            <p:cNvPr id="20" name="TextBox 40">
              <a:extLst>
                <a:ext uri="{FF2B5EF4-FFF2-40B4-BE49-F238E27FC236}">
                  <a16:creationId xmlns:a16="http://schemas.microsoft.com/office/drawing/2014/main" id="{6BE3D176-FE70-C747-A122-8B28AEB73C4D}"/>
                </a:ext>
              </a:extLst>
            </p:cNvPr>
            <p:cNvSpPr txBox="1"/>
            <p:nvPr/>
          </p:nvSpPr>
          <p:spPr>
            <a:xfrm>
              <a:off x="5421984" y="2584255"/>
              <a:ext cx="18413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>
                  <a:solidFill>
                    <a:srgbClr val="7030A0"/>
                  </a:solidFill>
                </a:rPr>
                <a:t>Similarity Mining</a:t>
              </a:r>
            </a:p>
          </p:txBody>
        </p:sp>
        <p:sp>
          <p:nvSpPr>
            <p:cNvPr id="21" name="TextBox 41">
              <a:extLst>
                <a:ext uri="{FF2B5EF4-FFF2-40B4-BE49-F238E27FC236}">
                  <a16:creationId xmlns:a16="http://schemas.microsoft.com/office/drawing/2014/main" id="{97CB30DD-EAE0-A445-96C3-C8A9ED8B4771}"/>
                </a:ext>
              </a:extLst>
            </p:cNvPr>
            <p:cNvSpPr txBox="1"/>
            <p:nvPr/>
          </p:nvSpPr>
          <p:spPr>
            <a:xfrm>
              <a:off x="5499228" y="3207145"/>
              <a:ext cx="16868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>
                  <a:solidFill>
                    <a:srgbClr val="7030A0"/>
                  </a:solidFill>
                </a:rPr>
                <a:t>Pattern Mining</a:t>
              </a:r>
            </a:p>
          </p:txBody>
        </p:sp>
        <p:sp>
          <p:nvSpPr>
            <p:cNvPr id="22" name="TextBox 42">
              <a:extLst>
                <a:ext uri="{FF2B5EF4-FFF2-40B4-BE49-F238E27FC236}">
                  <a16:creationId xmlns:a16="http://schemas.microsoft.com/office/drawing/2014/main" id="{5D96AD98-01E7-0E4B-B35A-437742AF7E52}"/>
                </a:ext>
              </a:extLst>
            </p:cNvPr>
            <p:cNvSpPr txBox="1"/>
            <p:nvPr/>
          </p:nvSpPr>
          <p:spPr>
            <a:xfrm>
              <a:off x="5586910" y="3853568"/>
              <a:ext cx="151147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>
                  <a:solidFill>
                    <a:srgbClr val="7030A0"/>
                  </a:solidFill>
                </a:rPr>
                <a:t>Code Mining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022569" y="5146172"/>
            <a:ext cx="1332083" cy="1269313"/>
            <a:chOff x="3245934" y="7209613"/>
            <a:chExt cx="1332083" cy="1269313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21D952B6-2526-724D-BA89-813A090139B2}"/>
                </a:ext>
              </a:extLst>
            </p:cNvPr>
            <p:cNvCxnSpPr>
              <a:stCxn id="20" idx="3"/>
              <a:endCxn id="15" idx="1"/>
            </p:cNvCxnSpPr>
            <p:nvPr/>
          </p:nvCxnSpPr>
          <p:spPr>
            <a:xfrm>
              <a:off x="3410861" y="7209613"/>
              <a:ext cx="1167156" cy="160491"/>
            </a:xfrm>
            <a:prstGeom prst="straightConnector1">
              <a:avLst/>
            </a:prstGeom>
            <a:ln w="38100">
              <a:solidFill>
                <a:srgbClr val="99CCFF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D01574A8-AA92-E840-A6BC-D98EA8D1051F}"/>
                </a:ext>
              </a:extLst>
            </p:cNvPr>
            <p:cNvCxnSpPr>
              <a:stCxn id="21" idx="3"/>
              <a:endCxn id="15" idx="1"/>
            </p:cNvCxnSpPr>
            <p:nvPr/>
          </p:nvCxnSpPr>
          <p:spPr>
            <a:xfrm flipV="1">
              <a:off x="3333617" y="7370104"/>
              <a:ext cx="1244400" cy="462399"/>
            </a:xfrm>
            <a:prstGeom prst="straightConnector1">
              <a:avLst/>
            </a:prstGeom>
            <a:ln w="38100">
              <a:solidFill>
                <a:srgbClr val="99CCFF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FFCF0C05-7D6A-FE48-89D4-CD35FD4A094A}"/>
                </a:ext>
              </a:extLst>
            </p:cNvPr>
            <p:cNvCxnSpPr>
              <a:stCxn id="22" idx="3"/>
              <a:endCxn id="16" idx="1"/>
            </p:cNvCxnSpPr>
            <p:nvPr/>
          </p:nvCxnSpPr>
          <p:spPr>
            <a:xfrm flipV="1">
              <a:off x="3245934" y="8303197"/>
              <a:ext cx="1206822" cy="175729"/>
            </a:xfrm>
            <a:prstGeom prst="straightConnector1">
              <a:avLst/>
            </a:prstGeom>
            <a:ln w="38100">
              <a:solidFill>
                <a:srgbClr val="99CCFF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 flipH="1">
            <a:off x="6701352" y="2563447"/>
            <a:ext cx="1298416" cy="1269313"/>
            <a:chOff x="7359731" y="243222"/>
            <a:chExt cx="1298416" cy="1269313"/>
          </a:xfrm>
        </p:grpSpPr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21D952B6-2526-724D-BA89-813A090139B2}"/>
                </a:ext>
              </a:extLst>
            </p:cNvPr>
            <p:cNvCxnSpPr>
              <a:stCxn id="17" idx="1"/>
              <a:endCxn id="13" idx="3"/>
            </p:cNvCxnSpPr>
            <p:nvPr/>
          </p:nvCxnSpPr>
          <p:spPr>
            <a:xfrm>
              <a:off x="7524657" y="243222"/>
              <a:ext cx="1133490" cy="198405"/>
            </a:xfrm>
            <a:prstGeom prst="straightConnector1">
              <a:avLst/>
            </a:prstGeom>
            <a:ln w="38100">
              <a:solidFill>
                <a:srgbClr val="99CCFF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D01574A8-AA92-E840-A6BC-D98EA8D1051F}"/>
                </a:ext>
              </a:extLst>
            </p:cNvPr>
            <p:cNvCxnSpPr>
              <a:stCxn id="18" idx="1"/>
              <a:endCxn id="13" idx="3"/>
            </p:cNvCxnSpPr>
            <p:nvPr/>
          </p:nvCxnSpPr>
          <p:spPr>
            <a:xfrm flipV="1">
              <a:off x="7447413" y="441627"/>
              <a:ext cx="1210734" cy="424485"/>
            </a:xfrm>
            <a:prstGeom prst="straightConnector1">
              <a:avLst/>
            </a:prstGeom>
            <a:ln w="38100">
              <a:solidFill>
                <a:srgbClr val="99CCFF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FFCF0C05-7D6A-FE48-89D4-CD35FD4A094A}"/>
                </a:ext>
              </a:extLst>
            </p:cNvPr>
            <p:cNvCxnSpPr>
              <a:stCxn id="19" idx="1"/>
              <a:endCxn id="14" idx="3"/>
            </p:cNvCxnSpPr>
            <p:nvPr/>
          </p:nvCxnSpPr>
          <p:spPr>
            <a:xfrm flipV="1">
              <a:off x="7359731" y="1374720"/>
              <a:ext cx="1160631" cy="137815"/>
            </a:xfrm>
            <a:prstGeom prst="straightConnector1">
              <a:avLst/>
            </a:prstGeom>
            <a:ln w="38100">
              <a:solidFill>
                <a:srgbClr val="99CCFF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4107560" y="2557187"/>
            <a:ext cx="1781690" cy="640917"/>
            <a:chOff x="4107560" y="2552516"/>
            <a:chExt cx="1781690" cy="640917"/>
          </a:xfrm>
        </p:grpSpPr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D01574A8-AA92-E840-A6BC-D98EA8D1051F}"/>
                </a:ext>
              </a:extLst>
            </p:cNvPr>
            <p:cNvCxnSpPr>
              <a:stCxn id="13" idx="1"/>
              <a:endCxn id="7" idx="3"/>
            </p:cNvCxnSpPr>
            <p:nvPr/>
          </p:nvCxnSpPr>
          <p:spPr>
            <a:xfrm flipH="1" flipV="1">
              <a:off x="4107560" y="2552516"/>
              <a:ext cx="1781690" cy="198405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D01574A8-AA92-E840-A6BC-D98EA8D1051F}"/>
                </a:ext>
              </a:extLst>
            </p:cNvPr>
            <p:cNvCxnSpPr>
              <a:stCxn id="13" idx="1"/>
              <a:endCxn id="8" idx="3"/>
            </p:cNvCxnSpPr>
            <p:nvPr/>
          </p:nvCxnSpPr>
          <p:spPr>
            <a:xfrm flipH="1">
              <a:off x="4256971" y="2750921"/>
              <a:ext cx="1632279" cy="442512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/>
        </p:nvGrpSpPr>
        <p:grpSpPr>
          <a:xfrm>
            <a:off x="4256971" y="3198104"/>
            <a:ext cx="1507018" cy="617710"/>
            <a:chOff x="4256971" y="3193433"/>
            <a:chExt cx="1507018" cy="617710"/>
          </a:xfrm>
        </p:grpSpPr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D01574A8-AA92-E840-A6BC-D98EA8D1051F}"/>
                </a:ext>
              </a:extLst>
            </p:cNvPr>
            <p:cNvCxnSpPr>
              <a:stCxn id="14" idx="1"/>
              <a:endCxn id="9" idx="3"/>
            </p:cNvCxnSpPr>
            <p:nvPr/>
          </p:nvCxnSpPr>
          <p:spPr>
            <a:xfrm flipH="1">
              <a:off x="4603359" y="3684014"/>
              <a:ext cx="1160630" cy="127129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D01574A8-AA92-E840-A6BC-D98EA8D1051F}"/>
                </a:ext>
              </a:extLst>
            </p:cNvPr>
            <p:cNvCxnSpPr>
              <a:stCxn id="14" idx="1"/>
              <a:endCxn id="8" idx="3"/>
            </p:cNvCxnSpPr>
            <p:nvPr/>
          </p:nvCxnSpPr>
          <p:spPr>
            <a:xfrm flipH="1" flipV="1">
              <a:off x="4256971" y="3193433"/>
              <a:ext cx="1507018" cy="490581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5" name="Group 104"/>
          <p:cNvGrpSpPr/>
          <p:nvPr/>
        </p:nvGrpSpPr>
        <p:grpSpPr>
          <a:xfrm>
            <a:off x="4137522" y="5115686"/>
            <a:ext cx="1316947" cy="705683"/>
            <a:chOff x="4106467" y="5108274"/>
            <a:chExt cx="1316947" cy="705683"/>
          </a:xfrm>
        </p:grpSpPr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D01574A8-AA92-E840-A6BC-D98EA8D1051F}"/>
                </a:ext>
              </a:extLst>
            </p:cNvPr>
            <p:cNvCxnSpPr>
              <a:stCxn id="20" idx="1"/>
              <a:endCxn id="10" idx="3"/>
            </p:cNvCxnSpPr>
            <p:nvPr/>
          </p:nvCxnSpPr>
          <p:spPr>
            <a:xfrm flipH="1" flipV="1">
              <a:off x="4106467" y="5108274"/>
              <a:ext cx="1239703" cy="30486"/>
            </a:xfrm>
            <a:prstGeom prst="straightConnector1">
              <a:avLst/>
            </a:prstGeom>
            <a:ln w="38100">
              <a:solidFill>
                <a:srgbClr val="FF7C8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D01574A8-AA92-E840-A6BC-D98EA8D1051F}"/>
                </a:ext>
              </a:extLst>
            </p:cNvPr>
            <p:cNvCxnSpPr>
              <a:stCxn id="20" idx="1"/>
              <a:endCxn id="11" idx="3"/>
            </p:cNvCxnSpPr>
            <p:nvPr/>
          </p:nvCxnSpPr>
          <p:spPr>
            <a:xfrm flipH="1">
              <a:off x="4272645" y="5138760"/>
              <a:ext cx="1073525" cy="675197"/>
            </a:xfrm>
            <a:prstGeom prst="straightConnector1">
              <a:avLst/>
            </a:prstGeom>
            <a:ln w="38100">
              <a:solidFill>
                <a:srgbClr val="FF7C8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D01574A8-AA92-E840-A6BC-D98EA8D1051F}"/>
                </a:ext>
              </a:extLst>
            </p:cNvPr>
            <p:cNvCxnSpPr>
              <a:stCxn id="21" idx="1"/>
            </p:cNvCxnSpPr>
            <p:nvPr/>
          </p:nvCxnSpPr>
          <p:spPr>
            <a:xfrm flipH="1" flipV="1">
              <a:off x="4106467" y="5138760"/>
              <a:ext cx="1316947" cy="622890"/>
            </a:xfrm>
            <a:prstGeom prst="straightConnector1">
              <a:avLst/>
            </a:prstGeom>
            <a:ln w="38100">
              <a:solidFill>
                <a:srgbClr val="FF7C8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D01574A8-AA92-E840-A6BC-D98EA8D1051F}"/>
                </a:ext>
              </a:extLst>
            </p:cNvPr>
            <p:cNvCxnSpPr>
              <a:stCxn id="21" idx="1"/>
              <a:endCxn id="11" idx="3"/>
            </p:cNvCxnSpPr>
            <p:nvPr/>
          </p:nvCxnSpPr>
          <p:spPr>
            <a:xfrm flipH="1">
              <a:off x="4272645" y="5761650"/>
              <a:ext cx="1150769" cy="52307"/>
            </a:xfrm>
            <a:prstGeom prst="straightConnector1">
              <a:avLst/>
            </a:prstGeom>
            <a:ln w="38100">
              <a:solidFill>
                <a:srgbClr val="FF7C8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4303700" y="5821369"/>
            <a:ext cx="1238451" cy="596933"/>
            <a:chOff x="4272645" y="5813957"/>
            <a:chExt cx="1238451" cy="596933"/>
          </a:xfrm>
        </p:grpSpPr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D01574A8-AA92-E840-A6BC-D98EA8D1051F}"/>
                </a:ext>
              </a:extLst>
            </p:cNvPr>
            <p:cNvCxnSpPr>
              <a:stCxn id="22" idx="1"/>
              <a:endCxn id="12" idx="3"/>
            </p:cNvCxnSpPr>
            <p:nvPr/>
          </p:nvCxnSpPr>
          <p:spPr>
            <a:xfrm flipH="1">
              <a:off x="4689119" y="6408073"/>
              <a:ext cx="821977" cy="2817"/>
            </a:xfrm>
            <a:prstGeom prst="straightConnector1">
              <a:avLst/>
            </a:prstGeom>
            <a:ln w="38100">
              <a:solidFill>
                <a:srgbClr val="FF7C8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D01574A8-AA92-E840-A6BC-D98EA8D1051F}"/>
                </a:ext>
              </a:extLst>
            </p:cNvPr>
            <p:cNvCxnSpPr>
              <a:stCxn id="22" idx="1"/>
              <a:endCxn id="11" idx="3"/>
            </p:cNvCxnSpPr>
            <p:nvPr/>
          </p:nvCxnSpPr>
          <p:spPr>
            <a:xfrm flipH="1" flipV="1">
              <a:off x="4272645" y="5813957"/>
              <a:ext cx="1238451" cy="594116"/>
            </a:xfrm>
            <a:prstGeom prst="straightConnector1">
              <a:avLst/>
            </a:prstGeom>
            <a:ln w="38100">
              <a:solidFill>
                <a:srgbClr val="FF7C8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5453054" y="4061940"/>
                <a:ext cx="128589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≡</m:t>
                      </m:r>
                    </m:oMath>
                  </m:oMathPara>
                </a14:m>
                <a:endParaRPr lang="en-US" sz="4400" b="1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3054" y="4061940"/>
                <a:ext cx="1285891" cy="76944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004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dirty="0"/>
              <a:t>Generalizability against structural representations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research in DB shows structural variations is prevalent.</a:t>
            </a:r>
          </a:p>
          <a:p>
            <a:pPr lvl="1">
              <a:spcBef>
                <a:spcPts val="1200"/>
              </a:spcBef>
            </a:pPr>
            <a:r>
              <a:rPr lang="en-US" sz="2600" dirty="0"/>
              <a:t>data integration, data exchange, …</a:t>
            </a:r>
          </a:p>
          <a:p>
            <a:pPr>
              <a:spcBef>
                <a:spcPts val="1200"/>
              </a:spcBef>
            </a:pPr>
            <a:r>
              <a:rPr lang="en-US" dirty="0"/>
              <a:t>more varieties in graphs due to less rigid schema.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  <a:latin typeface="Ink Free" panose="03080402000500000000" pitchFamily="66" charset="0"/>
              </a:rPr>
              <a:t>Q: Finding similar research area to “Data Mining” using RWR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5</a:t>
            </a:fld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6101990" y="4651978"/>
            <a:ext cx="5550675" cy="1835086"/>
            <a:chOff x="446480" y="3890095"/>
            <a:chExt cx="7801907" cy="2514068"/>
          </a:xfrm>
        </p:grpSpPr>
        <p:sp>
          <p:nvSpPr>
            <p:cNvPr id="26" name="TextBox 25"/>
            <p:cNvSpPr txBox="1"/>
            <p:nvPr/>
          </p:nvSpPr>
          <p:spPr>
            <a:xfrm>
              <a:off x="1028035" y="3890095"/>
              <a:ext cx="1139869" cy="7061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C00000"/>
                  </a:solidFill>
                </a:rPr>
                <a:t>Database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11278" y="4867027"/>
              <a:ext cx="1558771" cy="421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C00000"/>
                  </a:solidFill>
                </a:rPr>
                <a:t>Data Mining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46480" y="5698017"/>
              <a:ext cx="2302983" cy="7061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C00000"/>
                  </a:solidFill>
                </a:rPr>
                <a:t>Software Engineering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407060" y="3890095"/>
              <a:ext cx="1841327" cy="7061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7030A0"/>
                  </a:solidFill>
                </a:rPr>
                <a:t>Similarity Mining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484305" y="4776029"/>
              <a:ext cx="1686838" cy="7061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7030A0"/>
                  </a:solidFill>
                </a:rPr>
                <a:t>Pattern Mining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571987" y="5698017"/>
              <a:ext cx="1511473" cy="423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7030A0"/>
                  </a:solidFill>
                </a:rPr>
                <a:t>Code Mining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165949" y="4429662"/>
              <a:ext cx="812102" cy="423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8000"/>
                  </a:solidFill>
                </a:rPr>
                <a:t>VLDB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040688" y="5328686"/>
              <a:ext cx="1075149" cy="423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8000"/>
                  </a:solidFill>
                </a:rPr>
                <a:t>SIGKDD</a:t>
              </a:r>
            </a:p>
          </p:txBody>
        </p:sp>
        <p:cxnSp>
          <p:nvCxnSpPr>
            <p:cNvPr id="34" name="Straight Arrow Connector 33"/>
            <p:cNvCxnSpPr>
              <a:stCxn id="43" idx="3"/>
              <a:endCxn id="32" idx="1"/>
            </p:cNvCxnSpPr>
            <p:nvPr/>
          </p:nvCxnSpPr>
          <p:spPr>
            <a:xfrm>
              <a:off x="2790085" y="4085709"/>
              <a:ext cx="1375864" cy="555797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27" idx="3"/>
              <a:endCxn id="32" idx="1"/>
            </p:cNvCxnSpPr>
            <p:nvPr/>
          </p:nvCxnSpPr>
          <p:spPr>
            <a:xfrm flipV="1">
              <a:off x="2370049" y="4641506"/>
              <a:ext cx="1795900" cy="436349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27" idx="3"/>
              <a:endCxn id="33" idx="1"/>
            </p:cNvCxnSpPr>
            <p:nvPr/>
          </p:nvCxnSpPr>
          <p:spPr>
            <a:xfrm>
              <a:off x="2370049" y="5077855"/>
              <a:ext cx="1670639" cy="462675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28" idx="3"/>
              <a:endCxn id="33" idx="1"/>
            </p:cNvCxnSpPr>
            <p:nvPr/>
          </p:nvCxnSpPr>
          <p:spPr>
            <a:xfrm flipV="1">
              <a:off x="2749463" y="5540530"/>
              <a:ext cx="1291225" cy="510561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29" idx="1"/>
              <a:endCxn id="32" idx="3"/>
            </p:cNvCxnSpPr>
            <p:nvPr/>
          </p:nvCxnSpPr>
          <p:spPr>
            <a:xfrm flipH="1">
              <a:off x="4978050" y="4243169"/>
              <a:ext cx="1429010" cy="398338"/>
            </a:xfrm>
            <a:prstGeom prst="straightConnector1">
              <a:avLst/>
            </a:prstGeom>
            <a:ln w="38100">
              <a:solidFill>
                <a:srgbClr val="99CCFF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30" idx="1"/>
              <a:endCxn id="32" idx="3"/>
            </p:cNvCxnSpPr>
            <p:nvPr/>
          </p:nvCxnSpPr>
          <p:spPr>
            <a:xfrm flipH="1" flipV="1">
              <a:off x="4978050" y="4641507"/>
              <a:ext cx="1506254" cy="487596"/>
            </a:xfrm>
            <a:prstGeom prst="straightConnector1">
              <a:avLst/>
            </a:prstGeom>
            <a:ln w="38100">
              <a:solidFill>
                <a:srgbClr val="99CCFF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31" idx="1"/>
              <a:endCxn id="33" idx="3"/>
            </p:cNvCxnSpPr>
            <p:nvPr/>
          </p:nvCxnSpPr>
          <p:spPr>
            <a:xfrm flipH="1" flipV="1">
              <a:off x="5115836" y="5540530"/>
              <a:ext cx="1456151" cy="369331"/>
            </a:xfrm>
            <a:prstGeom prst="straightConnector1">
              <a:avLst/>
            </a:prstGeom>
            <a:ln w="38100">
              <a:solidFill>
                <a:srgbClr val="99CCFF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308942" y="4598490"/>
            <a:ext cx="5682499" cy="1646822"/>
            <a:chOff x="114318" y="4494589"/>
            <a:chExt cx="5682499" cy="1646822"/>
          </a:xfrm>
        </p:grpSpPr>
        <p:grpSp>
          <p:nvGrpSpPr>
            <p:cNvPr id="5" name="Group 4"/>
            <p:cNvGrpSpPr/>
            <p:nvPr/>
          </p:nvGrpSpPr>
          <p:grpSpPr>
            <a:xfrm>
              <a:off x="114318" y="4494589"/>
              <a:ext cx="5682499" cy="1646822"/>
              <a:chOff x="446480" y="681344"/>
              <a:chExt cx="7455352" cy="2173514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1028036" y="681344"/>
                <a:ext cx="1139869" cy="3375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</a:rPr>
                  <a:t>Database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878628" y="1585305"/>
                <a:ext cx="1438688" cy="4062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rgbClr val="C00000"/>
                    </a:solidFill>
                  </a:rPr>
                  <a:t>Data Mining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446480" y="2489268"/>
                <a:ext cx="2092439" cy="365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</a:rPr>
                  <a:t>Software Engineering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3651337" y="681344"/>
                <a:ext cx="1841326" cy="3375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7030A0"/>
                    </a:solidFill>
                  </a:rPr>
                  <a:t>Similarity Mining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728581" y="1567279"/>
                <a:ext cx="1686839" cy="3375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7030A0"/>
                    </a:solidFill>
                  </a:rPr>
                  <a:t>Pattern Mining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816264" y="2489266"/>
                <a:ext cx="1511473" cy="3375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7030A0"/>
                    </a:solidFill>
                  </a:rPr>
                  <a:t>Code Mining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51945" y="1220911"/>
                <a:ext cx="812102" cy="3375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008000"/>
                    </a:solidFill>
                  </a:rPr>
                  <a:t>VLDB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826684" y="2119934"/>
                <a:ext cx="1075148" cy="3375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008000"/>
                    </a:solidFill>
                  </a:rPr>
                  <a:t>SIGKDD</a:t>
                </a:r>
              </a:p>
            </p:txBody>
          </p:sp>
          <p:cxnSp>
            <p:nvCxnSpPr>
              <p:cNvPr id="14" name="Straight Arrow Connector 13"/>
              <p:cNvCxnSpPr>
                <a:stCxn id="6" idx="3"/>
                <a:endCxn id="9" idx="1"/>
              </p:cNvCxnSpPr>
              <p:nvPr/>
            </p:nvCxnSpPr>
            <p:spPr>
              <a:xfrm>
                <a:off x="2167905" y="850129"/>
                <a:ext cx="1483431" cy="0"/>
              </a:xfrm>
              <a:prstGeom prst="straightConnector1">
                <a:avLst/>
              </a:prstGeom>
              <a:ln w="38100">
                <a:solidFill>
                  <a:srgbClr val="FF7C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>
                <a:stCxn id="7" idx="3"/>
                <a:endCxn id="9" idx="1"/>
              </p:cNvCxnSpPr>
              <p:nvPr/>
            </p:nvCxnSpPr>
            <p:spPr>
              <a:xfrm flipV="1">
                <a:off x="2317316" y="850128"/>
                <a:ext cx="1334021" cy="938283"/>
              </a:xfrm>
              <a:prstGeom prst="straightConnector1">
                <a:avLst/>
              </a:prstGeom>
              <a:ln w="38100">
                <a:solidFill>
                  <a:srgbClr val="FF7C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>
                <a:stCxn id="8" idx="3"/>
                <a:endCxn id="11" idx="1"/>
              </p:cNvCxnSpPr>
              <p:nvPr/>
            </p:nvCxnSpPr>
            <p:spPr>
              <a:xfrm flipV="1">
                <a:off x="2538919" y="2658050"/>
                <a:ext cx="1277346" cy="14014"/>
              </a:xfrm>
              <a:prstGeom prst="straightConnector1">
                <a:avLst/>
              </a:prstGeom>
              <a:ln w="38100">
                <a:solidFill>
                  <a:srgbClr val="FF7C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stCxn id="7" idx="3"/>
                <a:endCxn id="11" idx="1"/>
              </p:cNvCxnSpPr>
              <p:nvPr/>
            </p:nvCxnSpPr>
            <p:spPr>
              <a:xfrm>
                <a:off x="2317316" y="1788411"/>
                <a:ext cx="1498948" cy="869639"/>
              </a:xfrm>
              <a:prstGeom prst="straightConnector1">
                <a:avLst/>
              </a:prstGeom>
              <a:ln w="38100">
                <a:solidFill>
                  <a:srgbClr val="FF7C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>
                <a:stCxn id="7" idx="3"/>
                <a:endCxn id="10" idx="1"/>
              </p:cNvCxnSpPr>
              <p:nvPr/>
            </p:nvCxnSpPr>
            <p:spPr>
              <a:xfrm flipV="1">
                <a:off x="2317316" y="1736063"/>
                <a:ext cx="1411264" cy="52348"/>
              </a:xfrm>
              <a:prstGeom prst="straightConnector1">
                <a:avLst/>
              </a:prstGeom>
              <a:ln w="38100">
                <a:solidFill>
                  <a:srgbClr val="FF7C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>
                <a:stCxn id="9" idx="3"/>
                <a:endCxn id="12" idx="1"/>
              </p:cNvCxnSpPr>
              <p:nvPr/>
            </p:nvCxnSpPr>
            <p:spPr>
              <a:xfrm>
                <a:off x="5492663" y="850129"/>
                <a:ext cx="1459282" cy="539567"/>
              </a:xfrm>
              <a:prstGeom prst="straightConnector1">
                <a:avLst/>
              </a:prstGeom>
              <a:ln w="38100">
                <a:solidFill>
                  <a:srgbClr val="99CCFF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>
                <a:stCxn id="10" idx="3"/>
                <a:endCxn id="12" idx="1"/>
              </p:cNvCxnSpPr>
              <p:nvPr/>
            </p:nvCxnSpPr>
            <p:spPr>
              <a:xfrm flipV="1">
                <a:off x="5415419" y="1389696"/>
                <a:ext cx="1536526" cy="346367"/>
              </a:xfrm>
              <a:prstGeom prst="straightConnector1">
                <a:avLst/>
              </a:prstGeom>
              <a:ln w="38100">
                <a:solidFill>
                  <a:srgbClr val="99CCFF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>
                <a:stCxn id="11" idx="3"/>
                <a:endCxn id="13" idx="1"/>
              </p:cNvCxnSpPr>
              <p:nvPr/>
            </p:nvCxnSpPr>
            <p:spPr>
              <a:xfrm flipV="1">
                <a:off x="5327736" y="2288719"/>
                <a:ext cx="1498947" cy="369332"/>
              </a:xfrm>
              <a:prstGeom prst="straightConnector1">
                <a:avLst/>
              </a:prstGeom>
              <a:ln w="38100">
                <a:solidFill>
                  <a:srgbClr val="99CCFF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Arrow Connector 41"/>
            <p:cNvCxnSpPr>
              <a:stCxn id="6" idx="3"/>
              <a:endCxn id="10" idx="1"/>
            </p:cNvCxnSpPr>
            <p:nvPr/>
          </p:nvCxnSpPr>
          <p:spPr>
            <a:xfrm>
              <a:off x="1426395" y="4622473"/>
              <a:ext cx="1189553" cy="671253"/>
            </a:xfrm>
            <a:prstGeom prst="straightConnector1">
              <a:avLst/>
            </a:prstGeom>
            <a:ln w="38100">
              <a:solidFill>
                <a:srgbClr val="FF7C8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" name="Rounded Rectangle 49"/>
          <p:cNvSpPr/>
          <p:nvPr/>
        </p:nvSpPr>
        <p:spPr>
          <a:xfrm>
            <a:off x="622009" y="4479662"/>
            <a:ext cx="1134422" cy="493422"/>
          </a:xfrm>
          <a:prstGeom prst="roundRect">
            <a:avLst/>
          </a:prstGeom>
          <a:noFill/>
          <a:ln w="28575" cmpd="dbl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6066794" y="5848154"/>
            <a:ext cx="1702556" cy="493422"/>
          </a:xfrm>
          <a:prstGeom prst="roundRect">
            <a:avLst/>
          </a:prstGeom>
          <a:noFill/>
          <a:ln w="28575" cmpd="dbl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6066794" y="4548051"/>
            <a:ext cx="1702556" cy="493422"/>
          </a:xfrm>
          <a:prstGeom prst="roundRect">
            <a:avLst/>
          </a:prstGeom>
          <a:noFill/>
          <a:ln w="28575" cmpd="dbl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368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dirty="0"/>
              <a:t>ML algorithms should be structurally generalizable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sz="2600" dirty="0">
                <a:solidFill>
                  <a:srgbClr val="C00000"/>
                </a:solidFill>
              </a:rPr>
              <a:t>Current ML algorithms are </a:t>
            </a:r>
            <a:r>
              <a:rPr lang="en-US" sz="2600" b="1" dirty="0">
                <a:solidFill>
                  <a:srgbClr val="C00000"/>
                </a:solidFill>
              </a:rPr>
              <a:t>not </a:t>
            </a:r>
            <a:r>
              <a:rPr lang="en-US" sz="2600" dirty="0">
                <a:solidFill>
                  <a:srgbClr val="C00000"/>
                </a:solidFill>
              </a:rPr>
              <a:t>structurally generalizable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poor accuracy on graphs other than ones used to develop them</a:t>
            </a:r>
          </a:p>
          <a:p>
            <a:pPr lvl="2">
              <a:spcBef>
                <a:spcPts val="1200"/>
              </a:spcBef>
            </a:pPr>
            <a:r>
              <a:rPr lang="en-US" sz="2400" b="1" dirty="0">
                <a:solidFill>
                  <a:srgbClr val="C00000"/>
                </a:solidFill>
              </a:rPr>
              <a:t>unseen structures</a:t>
            </a:r>
            <a:br>
              <a:rPr lang="en-US" sz="2400" b="1" dirty="0">
                <a:solidFill>
                  <a:srgbClr val="C00000"/>
                </a:solidFill>
              </a:rPr>
            </a:br>
            <a:endParaRPr lang="en-US" sz="2200" dirty="0"/>
          </a:p>
          <a:p>
            <a:pPr>
              <a:spcBef>
                <a:spcPts val="1200"/>
              </a:spcBef>
            </a:pPr>
            <a:r>
              <a:rPr lang="en-US" sz="2600" dirty="0"/>
              <a:t>They should deliver accurate results on all structures</a:t>
            </a:r>
            <a:br>
              <a:rPr lang="en-US" sz="2600" dirty="0"/>
            </a:br>
            <a:endParaRPr lang="en-US" sz="2600" dirty="0"/>
          </a:p>
          <a:p>
            <a:pPr>
              <a:spcBef>
                <a:spcPts val="1200"/>
              </a:spcBef>
            </a:pPr>
            <a:r>
              <a:rPr lang="en-US" sz="2600" dirty="0"/>
              <a:t>We pursue </a:t>
            </a:r>
            <a:r>
              <a:rPr lang="en-US" sz="2600" dirty="0">
                <a:solidFill>
                  <a:srgbClr val="008000"/>
                </a:solidFill>
              </a:rPr>
              <a:t>strongest form </a:t>
            </a:r>
            <a:r>
              <a:rPr lang="en-US" sz="2600" dirty="0"/>
              <a:t>of structural generalizability 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algorithm should return </a:t>
            </a:r>
            <a:r>
              <a:rPr lang="en-US" b="1" dirty="0">
                <a:solidFill>
                  <a:srgbClr val="008000"/>
                </a:solidFill>
              </a:rPr>
              <a:t>same results </a:t>
            </a:r>
            <a:r>
              <a:rPr lang="en-US" dirty="0"/>
              <a:t>on all structural variations</a:t>
            </a:r>
          </a:p>
          <a:p>
            <a:pPr marL="914400" lvl="2" indent="0">
              <a:spcBef>
                <a:spcPts val="1200"/>
              </a:spcBef>
              <a:buNone/>
            </a:pPr>
            <a:r>
              <a:rPr lang="en-US" sz="2200" dirty="0"/>
              <a:t>as far as they represent the same set of entities and relationships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9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achieve structural generalizability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600" dirty="0"/>
              <a:t>We propose a four-step plan</a:t>
            </a:r>
          </a:p>
          <a:p>
            <a:pPr marL="914400" lvl="1" indent="-457200">
              <a:spcBef>
                <a:spcPts val="1200"/>
              </a:spcBef>
              <a:buFont typeface="+mj-lt"/>
              <a:buAutoNum type="arabicPeriod"/>
            </a:pPr>
            <a:r>
              <a:rPr lang="en-US" dirty="0"/>
              <a:t>define graph structural variations using </a:t>
            </a:r>
            <a:r>
              <a:rPr lang="en-US" b="1" dirty="0">
                <a:solidFill>
                  <a:srgbClr val="008000"/>
                </a:solidFill>
              </a:rPr>
              <a:t>graph mappings</a:t>
            </a:r>
          </a:p>
          <a:p>
            <a:pPr marL="914400" lvl="1" indent="-457200">
              <a:spcBef>
                <a:spcPts val="1200"/>
              </a:spcBef>
              <a:buFont typeface="+mj-lt"/>
              <a:buAutoNum type="arabicPeriod"/>
            </a:pPr>
            <a:r>
              <a:rPr lang="en-US" dirty="0"/>
              <a:t>characterize </a:t>
            </a:r>
            <a:r>
              <a:rPr lang="en-US" b="1" dirty="0">
                <a:solidFill>
                  <a:srgbClr val="008000"/>
                </a:solidFill>
              </a:rPr>
              <a:t>(widely) occurring variations</a:t>
            </a:r>
            <a:r>
              <a:rPr lang="en-US" dirty="0"/>
              <a:t> for a graph dataset</a:t>
            </a:r>
          </a:p>
          <a:p>
            <a:pPr marL="914400" lvl="1" indent="-457200">
              <a:spcBef>
                <a:spcPts val="1200"/>
              </a:spcBef>
              <a:buFont typeface="+mj-lt"/>
              <a:buAutoNum type="arabicPeriod"/>
            </a:pPr>
            <a:r>
              <a:rPr lang="en-US" dirty="0"/>
              <a:t>design sufficiently </a:t>
            </a:r>
            <a:r>
              <a:rPr lang="en-US" b="1" dirty="0">
                <a:solidFill>
                  <a:srgbClr val="008000"/>
                </a:solidFill>
              </a:rPr>
              <a:t>expressive language to extract generalizable features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dirty="0"/>
              <a:t>from data</a:t>
            </a:r>
          </a:p>
          <a:p>
            <a:pPr marL="914400" lvl="1" indent="-457200">
              <a:spcBef>
                <a:spcPts val="1200"/>
              </a:spcBef>
              <a:buFont typeface="+mj-lt"/>
              <a:buAutoNum type="arabicPeriod"/>
            </a:pPr>
            <a:r>
              <a:rPr lang="en-US" dirty="0"/>
              <a:t>efficient </a:t>
            </a:r>
            <a:r>
              <a:rPr lang="en-US" b="1" dirty="0">
                <a:solidFill>
                  <a:srgbClr val="008000"/>
                </a:solidFill>
              </a:rPr>
              <a:t>evaluation</a:t>
            </a:r>
            <a:r>
              <a:rPr lang="en-US" dirty="0"/>
              <a:t> of the language over large data</a:t>
            </a:r>
          </a:p>
          <a:p>
            <a:pPr marL="274320" lvl="1" indent="0">
              <a:spcBef>
                <a:spcPts val="1200"/>
              </a:spcBef>
              <a:buNone/>
            </a:pPr>
            <a:endParaRPr lang="en-US" dirty="0"/>
          </a:p>
          <a:p>
            <a:pPr marL="0" indent="0">
              <a:spcBef>
                <a:spcPts val="1200"/>
              </a:spcBef>
              <a:buNone/>
            </a:pPr>
            <a:r>
              <a:rPr lang="en-US" sz="2600" dirty="0"/>
              <a:t>We focus on </a:t>
            </a:r>
            <a:r>
              <a:rPr lang="en-US" dirty="0">
                <a:solidFill>
                  <a:srgbClr val="7030A0"/>
                </a:solidFill>
              </a:rPr>
              <a:t>similarity/proximity search on graphs</a:t>
            </a:r>
            <a:endParaRPr lang="en-US" sz="2600" dirty="0">
              <a:solidFill>
                <a:srgbClr val="7030A0"/>
              </a:solidFill>
            </a:endParaRPr>
          </a:p>
          <a:p>
            <a:pPr lvl="1">
              <a:spcBef>
                <a:spcPts val="1200"/>
              </a:spcBef>
            </a:pPr>
            <a:r>
              <a:rPr lang="en-US" dirty="0"/>
              <a:t>popular task on graphs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building block of many graph ML problems: community detection, link prediction, 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303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Databases &amp; Schema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 database with a finite set of vertices and edges with labels</a:t>
            </a:r>
          </a:p>
          <a:p>
            <a:r>
              <a:rPr lang="en-US" dirty="0"/>
              <a:t>A schema of a database is a finite sets of labels with a set of constraints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78834" y="2757095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7C80"/>
                </a:solidFill>
                <a:latin typeface="Ink Free" panose="03080402000500000000" pitchFamily="66" charset="0"/>
              </a:rPr>
              <a:t>keywords</a:t>
            </a:r>
          </a:p>
        </p:txBody>
      </p:sp>
      <p:sp>
        <p:nvSpPr>
          <p:cNvPr id="9" name="TextBox 8"/>
          <p:cNvSpPr txBox="1"/>
          <p:nvPr/>
        </p:nvSpPr>
        <p:spPr>
          <a:xfrm rot="1357276">
            <a:off x="7211946" y="3019574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99CCFF"/>
                </a:solidFill>
                <a:latin typeface="Ink Free" panose="03080402000500000000" pitchFamily="66" charset="0"/>
              </a:rPr>
              <a:t>published-in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096934" y="2874989"/>
            <a:ext cx="7455352" cy="2146476"/>
            <a:chOff x="1914054" y="3505255"/>
            <a:chExt cx="7455352" cy="2146476"/>
          </a:xfrm>
        </p:grpSpPr>
        <p:grpSp>
          <p:nvGrpSpPr>
            <p:cNvPr id="12" name="Group 11"/>
            <p:cNvGrpSpPr/>
            <p:nvPr/>
          </p:nvGrpSpPr>
          <p:grpSpPr>
            <a:xfrm>
              <a:off x="1914054" y="3505255"/>
              <a:ext cx="7455352" cy="2146476"/>
              <a:chOff x="446480" y="681344"/>
              <a:chExt cx="7455352" cy="2146476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1028036" y="681344"/>
                <a:ext cx="113986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rgbClr val="C00000"/>
                    </a:solidFill>
                  </a:rPr>
                  <a:t>Database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878628" y="1585305"/>
                <a:ext cx="14386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rgbClr val="C00000"/>
                    </a:solidFill>
                  </a:rPr>
                  <a:t>Data Mining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46480" y="2489266"/>
                <a:ext cx="230298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rgbClr val="C00000"/>
                    </a:solidFill>
                  </a:rPr>
                  <a:t>Software Engineering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51337" y="681344"/>
                <a:ext cx="184132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rgbClr val="7030A0"/>
                    </a:solidFill>
                  </a:rPr>
                  <a:t>Similarity Mining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728581" y="1567278"/>
                <a:ext cx="168683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rgbClr val="7030A0"/>
                    </a:solidFill>
                  </a:rPr>
                  <a:t>Pattern Mining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16263" y="2489266"/>
                <a:ext cx="151147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rgbClr val="7030A0"/>
                    </a:solidFill>
                  </a:rPr>
                  <a:t>Code Mining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6951945" y="1220911"/>
                <a:ext cx="81210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rgbClr val="008000"/>
                    </a:solidFill>
                  </a:rPr>
                  <a:t>VLDB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826684" y="2119934"/>
                <a:ext cx="107514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rgbClr val="008000"/>
                    </a:solidFill>
                  </a:rPr>
                  <a:t>SIGKDD</a:t>
                </a:r>
              </a:p>
            </p:txBody>
          </p:sp>
          <p:cxnSp>
            <p:nvCxnSpPr>
              <p:cNvPr id="22" name="Straight Arrow Connector 21"/>
              <p:cNvCxnSpPr>
                <a:stCxn id="14" idx="3"/>
                <a:endCxn id="17" idx="1"/>
              </p:cNvCxnSpPr>
              <p:nvPr/>
            </p:nvCxnSpPr>
            <p:spPr>
              <a:xfrm>
                <a:off x="2167905" y="850621"/>
                <a:ext cx="1483432" cy="0"/>
              </a:xfrm>
              <a:prstGeom prst="straightConnector1">
                <a:avLst/>
              </a:prstGeom>
              <a:ln w="38100">
                <a:solidFill>
                  <a:srgbClr val="FF7C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>
                <a:stCxn id="15" idx="3"/>
                <a:endCxn id="17" idx="1"/>
              </p:cNvCxnSpPr>
              <p:nvPr/>
            </p:nvCxnSpPr>
            <p:spPr>
              <a:xfrm flipV="1">
                <a:off x="2317316" y="850621"/>
                <a:ext cx="1334021" cy="903961"/>
              </a:xfrm>
              <a:prstGeom prst="straightConnector1">
                <a:avLst/>
              </a:prstGeom>
              <a:ln w="38100">
                <a:solidFill>
                  <a:srgbClr val="FF7C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>
                <a:stCxn id="16" idx="3"/>
                <a:endCxn id="19" idx="1"/>
              </p:cNvCxnSpPr>
              <p:nvPr/>
            </p:nvCxnSpPr>
            <p:spPr>
              <a:xfrm>
                <a:off x="2749463" y="2658543"/>
                <a:ext cx="1066800" cy="0"/>
              </a:xfrm>
              <a:prstGeom prst="straightConnector1">
                <a:avLst/>
              </a:prstGeom>
              <a:ln w="38100">
                <a:solidFill>
                  <a:srgbClr val="FF7C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>
                <a:stCxn id="15" idx="3"/>
                <a:endCxn id="19" idx="1"/>
              </p:cNvCxnSpPr>
              <p:nvPr/>
            </p:nvCxnSpPr>
            <p:spPr>
              <a:xfrm>
                <a:off x="2317316" y="1754582"/>
                <a:ext cx="1498947" cy="903961"/>
              </a:xfrm>
              <a:prstGeom prst="straightConnector1">
                <a:avLst/>
              </a:prstGeom>
              <a:ln w="38100">
                <a:solidFill>
                  <a:srgbClr val="FF7C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>
                <a:stCxn id="15" idx="3"/>
                <a:endCxn id="18" idx="1"/>
              </p:cNvCxnSpPr>
              <p:nvPr/>
            </p:nvCxnSpPr>
            <p:spPr>
              <a:xfrm flipV="1">
                <a:off x="2317316" y="1736555"/>
                <a:ext cx="1411265" cy="18027"/>
              </a:xfrm>
              <a:prstGeom prst="straightConnector1">
                <a:avLst/>
              </a:prstGeom>
              <a:ln w="38100">
                <a:solidFill>
                  <a:srgbClr val="FF7C8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stCxn id="17" idx="3"/>
                <a:endCxn id="20" idx="1"/>
              </p:cNvCxnSpPr>
              <p:nvPr/>
            </p:nvCxnSpPr>
            <p:spPr>
              <a:xfrm>
                <a:off x="5492663" y="850621"/>
                <a:ext cx="1459282" cy="539567"/>
              </a:xfrm>
              <a:prstGeom prst="straightConnector1">
                <a:avLst/>
              </a:prstGeom>
              <a:ln w="38100">
                <a:solidFill>
                  <a:srgbClr val="99CCFF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>
                <a:stCxn id="18" idx="3"/>
                <a:endCxn id="20" idx="1"/>
              </p:cNvCxnSpPr>
              <p:nvPr/>
            </p:nvCxnSpPr>
            <p:spPr>
              <a:xfrm flipV="1">
                <a:off x="5415419" y="1390188"/>
                <a:ext cx="1536526" cy="346367"/>
              </a:xfrm>
              <a:prstGeom prst="straightConnector1">
                <a:avLst/>
              </a:prstGeom>
              <a:ln w="38100">
                <a:solidFill>
                  <a:srgbClr val="99CCFF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>
                <a:stCxn id="19" idx="3"/>
                <a:endCxn id="21" idx="1"/>
              </p:cNvCxnSpPr>
              <p:nvPr/>
            </p:nvCxnSpPr>
            <p:spPr>
              <a:xfrm flipV="1">
                <a:off x="5327736" y="2289211"/>
                <a:ext cx="1498948" cy="369332"/>
              </a:xfrm>
              <a:prstGeom prst="straightConnector1">
                <a:avLst/>
              </a:prstGeom>
              <a:ln w="38100">
                <a:solidFill>
                  <a:srgbClr val="99CCFF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Straight Arrow Connector 12"/>
            <p:cNvCxnSpPr>
              <a:stCxn id="14" idx="3"/>
              <a:endCxn id="18" idx="1"/>
            </p:cNvCxnSpPr>
            <p:nvPr/>
          </p:nvCxnSpPr>
          <p:spPr>
            <a:xfrm>
              <a:off x="3635479" y="3674532"/>
              <a:ext cx="1560676" cy="885934"/>
            </a:xfrm>
            <a:prstGeom prst="straightConnector1">
              <a:avLst/>
            </a:prstGeom>
            <a:ln w="38100">
              <a:solidFill>
                <a:srgbClr val="FF7C8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Left Bracket 9"/>
          <p:cNvSpPr/>
          <p:nvPr/>
        </p:nvSpPr>
        <p:spPr>
          <a:xfrm>
            <a:off x="1762929" y="2777240"/>
            <a:ext cx="392434" cy="2244225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29826" y="3714686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database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096934" y="5544644"/>
            <a:ext cx="7099138" cy="527787"/>
            <a:chOff x="2315363" y="5185819"/>
            <a:chExt cx="7099138" cy="527787"/>
          </a:xfrm>
        </p:grpSpPr>
        <p:sp>
          <p:nvSpPr>
            <p:cNvPr id="5" name="TextBox 4"/>
            <p:cNvSpPr txBox="1"/>
            <p:nvPr/>
          </p:nvSpPr>
          <p:spPr>
            <a:xfrm>
              <a:off x="2315363" y="5344274"/>
              <a:ext cx="1866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C00000"/>
                  </a:solidFill>
                  <a:latin typeface="Ink Free" panose="03080402000500000000" pitchFamily="66" charset="0"/>
                </a:rPr>
                <a:t>research areas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555290" y="5339708"/>
              <a:ext cx="1142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7030A0"/>
                  </a:solidFill>
                  <a:latin typeface="Ink Free" panose="03080402000500000000" pitchFamily="66" charset="0"/>
                </a:rPr>
                <a:t>papers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075389" y="5344274"/>
              <a:ext cx="1339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8000"/>
                  </a:solidFill>
                  <a:latin typeface="Ink Free" panose="03080402000500000000" pitchFamily="66" charset="0"/>
                </a:rPr>
                <a:t>conferences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207576" y="5185819"/>
              <a:ext cx="13216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FF7C80"/>
                  </a:solidFill>
                  <a:latin typeface="Ink Free" panose="03080402000500000000" pitchFamily="66" charset="0"/>
                </a:rPr>
                <a:t>keywords</a:t>
              </a:r>
            </a:p>
          </p:txBody>
        </p:sp>
        <p:cxnSp>
          <p:nvCxnSpPr>
            <p:cNvPr id="32" name="Straight Arrow Connector 31"/>
            <p:cNvCxnSpPr>
              <a:stCxn id="5" idx="3"/>
              <a:endCxn id="6" idx="1"/>
            </p:cNvCxnSpPr>
            <p:nvPr/>
          </p:nvCxnSpPr>
          <p:spPr>
            <a:xfrm flipV="1">
              <a:off x="4181485" y="5524374"/>
              <a:ext cx="1373805" cy="4566"/>
            </a:xfrm>
            <a:prstGeom prst="straightConnector1">
              <a:avLst/>
            </a:prstGeom>
            <a:ln w="38100">
              <a:solidFill>
                <a:srgbClr val="FF7C8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6" idx="3"/>
              <a:endCxn id="7" idx="1"/>
            </p:cNvCxnSpPr>
            <p:nvPr/>
          </p:nvCxnSpPr>
          <p:spPr>
            <a:xfrm>
              <a:off x="6697467" y="5524374"/>
              <a:ext cx="1377922" cy="4566"/>
            </a:xfrm>
            <a:prstGeom prst="straightConnector1">
              <a:avLst/>
            </a:prstGeom>
            <a:ln w="38100">
              <a:solidFill>
                <a:srgbClr val="99CCFF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6671375" y="5245311"/>
              <a:ext cx="13216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99CCFF"/>
                  </a:solidFill>
                  <a:latin typeface="Ink Free" panose="03080402000500000000" pitchFamily="66" charset="0"/>
                </a:rPr>
                <a:t>published-in</a:t>
              </a:r>
            </a:p>
          </p:txBody>
        </p:sp>
      </p:grpSp>
      <p:sp>
        <p:nvSpPr>
          <p:cNvPr id="44" name="Left Bracket 43"/>
          <p:cNvSpPr/>
          <p:nvPr/>
        </p:nvSpPr>
        <p:spPr>
          <a:xfrm>
            <a:off x="1763346" y="5508997"/>
            <a:ext cx="307496" cy="686847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80754" y="5698533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schema</a:t>
            </a:r>
          </a:p>
        </p:txBody>
      </p:sp>
    </p:spTree>
    <p:extLst>
      <p:ext uri="{BB962C8B-B14F-4D97-AF65-F5344CB8AC3E}">
        <p14:creationId xmlns:p14="http://schemas.microsoft.com/office/powerpoint/2010/main" val="346777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365126"/>
            <a:ext cx="11331388" cy="927344"/>
          </a:xfrm>
        </p:spPr>
        <p:txBody>
          <a:bodyPr/>
          <a:lstStyle/>
          <a:p>
            <a:r>
              <a:rPr lang="en-US" dirty="0"/>
              <a:t>Schema Mappings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30306" y="1424354"/>
                <a:ext cx="11331388" cy="4752609"/>
              </a:xfrm>
            </p:spPr>
            <p:txBody>
              <a:bodyPr/>
              <a:lstStyle/>
              <a:p>
                <a:r>
                  <a:rPr lang="en-US" sz="2400" dirty="0"/>
                  <a:t>Describe how to convert a database in a source schema to a database of target schema.</a:t>
                </a:r>
              </a:p>
              <a:p>
                <a:r>
                  <a:rPr lang="en-US" sz="2400" dirty="0"/>
                  <a:t>A set of logical rules, e.g., tuple-generating dependency (</a:t>
                </a:r>
                <a:r>
                  <a:rPr lang="en-US" sz="2400" dirty="0" err="1"/>
                  <a:t>tgd</a:t>
                </a:r>
                <a:r>
                  <a:rPr lang="en-US" sz="2400" dirty="0"/>
                  <a:t>)</a:t>
                </a:r>
                <a:endParaRPr lang="en-US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2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𝑻</m:t>
                            </m:r>
                            <m:r>
                              <m:rPr>
                                <m:brk m:alnAt="7"/>
                              </m:r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≔</m:t>
                            </m:r>
                          </m: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{ </m:t>
                            </m:r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nor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keywords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m:rPr>
                                    <m:nor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published</m:t>
                                </m:r>
                                <m:r>
                                  <m:rPr>
                                    <m:nor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in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nor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area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</m:mr>
                        <m:mr>
                          <m:e/>
                          <m:e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nor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published</m:t>
                                </m:r>
                                <m:r>
                                  <m:rPr>
                                    <m:nor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in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nor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published</m:t>
                                </m:r>
                                <m:r>
                                  <m:rPr>
                                    <m:nor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in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r>
                              <m:rPr>
                                <m:nor/>
                              </m:rPr>
                              <a:rPr lang="en-US" sz="2400" dirty="0"/>
                              <m:t> 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}</m:t>
                            </m:r>
                          </m:e>
                        </m:mr>
                      </m:m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0306" y="1424354"/>
                <a:ext cx="11331388" cy="4752609"/>
              </a:xfrm>
              <a:blipFill rotWithShape="0">
                <a:blip r:embed="rId3"/>
                <a:stretch>
                  <a:fillRect l="-753" t="-17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ECA0-C3EA-40E4-B7C2-2E093091D5D8}" type="slidenum">
              <a:rPr lang="en-US" smtClean="0"/>
              <a:t>9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6222008" y="2742315"/>
            <a:ext cx="5754859" cy="1916110"/>
            <a:chOff x="2474532" y="2196053"/>
            <a:chExt cx="5754859" cy="191611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C2A3DEA-E723-B54A-893A-0981CD1C1CC5}"/>
                </a:ext>
              </a:extLst>
            </p:cNvPr>
            <p:cNvSpPr/>
            <p:nvPr/>
          </p:nvSpPr>
          <p:spPr>
            <a:xfrm>
              <a:off x="2474532" y="2196053"/>
              <a:ext cx="5754859" cy="1916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2474532" y="2383239"/>
              <a:ext cx="2128557" cy="1597181"/>
              <a:chOff x="2311070" y="4905344"/>
              <a:chExt cx="2368211" cy="1597181"/>
            </a:xfrm>
          </p:grpSpPr>
          <p:sp>
            <p:nvSpPr>
              <p:cNvPr id="25" name="TextBox 37">
                <a:extLst>
                  <a:ext uri="{FF2B5EF4-FFF2-40B4-BE49-F238E27FC236}">
                    <a16:creationId xmlns:a16="http://schemas.microsoft.com/office/drawing/2014/main" id="{5C4AC9BE-4065-F046-AD3A-0E06C602640D}"/>
                  </a:ext>
                </a:extLst>
              </p:cNvPr>
              <p:cNvSpPr txBox="1"/>
              <p:nvPr/>
            </p:nvSpPr>
            <p:spPr>
              <a:xfrm>
                <a:off x="3043613" y="4905344"/>
                <a:ext cx="113986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Database</a:t>
                </a:r>
              </a:p>
            </p:txBody>
          </p:sp>
          <p:sp>
            <p:nvSpPr>
              <p:cNvPr id="26" name="TextBox 38">
                <a:extLst>
                  <a:ext uri="{FF2B5EF4-FFF2-40B4-BE49-F238E27FC236}">
                    <a16:creationId xmlns:a16="http://schemas.microsoft.com/office/drawing/2014/main" id="{019316AC-A68F-BE48-AF8E-600DCCB8F01D}"/>
                  </a:ext>
                </a:extLst>
              </p:cNvPr>
              <p:cNvSpPr txBox="1"/>
              <p:nvPr/>
            </p:nvSpPr>
            <p:spPr>
              <a:xfrm>
                <a:off x="2894205" y="5546261"/>
                <a:ext cx="14386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Data Mining</a:t>
                </a:r>
              </a:p>
            </p:txBody>
          </p:sp>
          <p:sp>
            <p:nvSpPr>
              <p:cNvPr id="27" name="TextBox 39">
                <a:extLst>
                  <a:ext uri="{FF2B5EF4-FFF2-40B4-BE49-F238E27FC236}">
                    <a16:creationId xmlns:a16="http://schemas.microsoft.com/office/drawing/2014/main" id="{3CF1C0BA-64E9-5C4D-AB8D-B4BB1A541805}"/>
                  </a:ext>
                </a:extLst>
              </p:cNvPr>
              <p:cNvSpPr txBox="1"/>
              <p:nvPr/>
            </p:nvSpPr>
            <p:spPr>
              <a:xfrm>
                <a:off x="2311070" y="6163971"/>
                <a:ext cx="236821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Software Engineering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5183372" y="2557609"/>
              <a:ext cx="853762" cy="1271647"/>
              <a:chOff x="5965172" y="5103749"/>
              <a:chExt cx="949887" cy="1271647"/>
            </a:xfrm>
          </p:grpSpPr>
          <p:sp>
            <p:nvSpPr>
              <p:cNvPr id="23" name="TextBox 43">
                <a:extLst>
                  <a:ext uri="{FF2B5EF4-FFF2-40B4-BE49-F238E27FC236}">
                    <a16:creationId xmlns:a16="http://schemas.microsoft.com/office/drawing/2014/main" id="{8D99CF5A-C1B4-5E42-B3D8-442E17FD8C72}"/>
                  </a:ext>
                </a:extLst>
              </p:cNvPr>
              <p:cNvSpPr txBox="1"/>
              <p:nvPr/>
            </p:nvSpPr>
            <p:spPr>
              <a:xfrm>
                <a:off x="5965172" y="5103749"/>
                <a:ext cx="81210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VLDB</a:t>
                </a:r>
              </a:p>
            </p:txBody>
          </p:sp>
          <p:sp>
            <p:nvSpPr>
              <p:cNvPr id="24" name="TextBox 44">
                <a:extLst>
                  <a:ext uri="{FF2B5EF4-FFF2-40B4-BE49-F238E27FC236}">
                    <a16:creationId xmlns:a16="http://schemas.microsoft.com/office/drawing/2014/main" id="{24347D89-B92D-9047-A513-38311FA19B0B}"/>
                  </a:ext>
                </a:extLst>
              </p:cNvPr>
              <p:cNvSpPr txBox="1"/>
              <p:nvPr/>
            </p:nvSpPr>
            <p:spPr>
              <a:xfrm>
                <a:off x="5965172" y="6036842"/>
                <a:ext cx="94988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SIGKDD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6564859" y="2383239"/>
              <a:ext cx="1654991" cy="1607867"/>
              <a:chOff x="7910764" y="4905344"/>
              <a:chExt cx="1841326" cy="1607867"/>
            </a:xfrm>
          </p:grpSpPr>
          <p:sp>
            <p:nvSpPr>
              <p:cNvPr id="20" name="TextBox 40">
                <a:extLst>
                  <a:ext uri="{FF2B5EF4-FFF2-40B4-BE49-F238E27FC236}">
                    <a16:creationId xmlns:a16="http://schemas.microsoft.com/office/drawing/2014/main" id="{6BE3D176-FE70-C747-A122-8B28AEB73C4D}"/>
                  </a:ext>
                </a:extLst>
              </p:cNvPr>
              <p:cNvSpPr txBox="1"/>
              <p:nvPr/>
            </p:nvSpPr>
            <p:spPr>
              <a:xfrm>
                <a:off x="7910764" y="4905344"/>
                <a:ext cx="184132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Similarity Mining</a:t>
                </a:r>
              </a:p>
            </p:txBody>
          </p:sp>
          <p:sp>
            <p:nvSpPr>
              <p:cNvPr id="21" name="TextBox 41">
                <a:extLst>
                  <a:ext uri="{FF2B5EF4-FFF2-40B4-BE49-F238E27FC236}">
                    <a16:creationId xmlns:a16="http://schemas.microsoft.com/office/drawing/2014/main" id="{97CB30DD-EAE0-A445-96C3-C8A9ED8B4771}"/>
                  </a:ext>
                </a:extLst>
              </p:cNvPr>
              <p:cNvSpPr txBox="1"/>
              <p:nvPr/>
            </p:nvSpPr>
            <p:spPr>
              <a:xfrm>
                <a:off x="7988008" y="5528234"/>
                <a:ext cx="168683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Pattern Mining</a:t>
                </a:r>
              </a:p>
            </p:txBody>
          </p:sp>
          <p:sp>
            <p:nvSpPr>
              <p:cNvPr id="22" name="TextBox 42">
                <a:extLst>
                  <a:ext uri="{FF2B5EF4-FFF2-40B4-BE49-F238E27FC236}">
                    <a16:creationId xmlns:a16="http://schemas.microsoft.com/office/drawing/2014/main" id="{5D96AD98-01E7-0E4B-B35A-437742AF7E52}"/>
                  </a:ext>
                </a:extLst>
              </p:cNvPr>
              <p:cNvSpPr txBox="1"/>
              <p:nvPr/>
            </p:nvSpPr>
            <p:spPr>
              <a:xfrm>
                <a:off x="8075690" y="6174657"/>
                <a:ext cx="151147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Code Mining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 flipH="1">
              <a:off x="5913295" y="2552516"/>
              <a:ext cx="799804" cy="1269313"/>
              <a:chOff x="8739154" y="221360"/>
              <a:chExt cx="943426" cy="1269313"/>
            </a:xfrm>
          </p:grpSpPr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21D952B6-2526-724D-BA89-813A090139B2}"/>
                  </a:ext>
                </a:extLst>
              </p:cNvPr>
              <p:cNvCxnSpPr>
                <a:stCxn id="20" idx="1"/>
                <a:endCxn id="23" idx="3"/>
              </p:cNvCxnSpPr>
              <p:nvPr/>
            </p:nvCxnSpPr>
            <p:spPr>
              <a:xfrm>
                <a:off x="8914010" y="221360"/>
                <a:ext cx="768570" cy="17437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21" idx="1"/>
                <a:endCxn id="23" idx="3"/>
              </p:cNvCxnSpPr>
              <p:nvPr/>
            </p:nvCxnSpPr>
            <p:spPr>
              <a:xfrm flipV="1">
                <a:off x="8832116" y="395730"/>
                <a:ext cx="850464" cy="44852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FFCF0C05-7D6A-FE48-89D4-CD35FD4A094A}"/>
                  </a:ext>
                </a:extLst>
              </p:cNvPr>
              <p:cNvCxnSpPr>
                <a:stCxn id="22" idx="1"/>
                <a:endCxn id="24" idx="3"/>
              </p:cNvCxnSpPr>
              <p:nvPr/>
            </p:nvCxnSpPr>
            <p:spPr>
              <a:xfrm flipV="1">
                <a:off x="8739154" y="1328823"/>
                <a:ext cx="797344" cy="16185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/>
          </p:nvGrpSpPr>
          <p:grpSpPr>
            <a:xfrm>
              <a:off x="4157463" y="2552516"/>
              <a:ext cx="1025909" cy="640917"/>
              <a:chOff x="4032820" y="2543174"/>
              <a:chExt cx="1866327" cy="640917"/>
            </a:xfrm>
          </p:grpSpPr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23" idx="1"/>
                <a:endCxn id="25" idx="3"/>
              </p:cNvCxnSpPr>
              <p:nvPr/>
            </p:nvCxnSpPr>
            <p:spPr>
              <a:xfrm flipH="1" flipV="1">
                <a:off x="4032820" y="2543174"/>
                <a:ext cx="1866327" cy="17437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23" idx="1"/>
                <a:endCxn id="26" idx="3"/>
              </p:cNvCxnSpPr>
              <p:nvPr/>
            </p:nvCxnSpPr>
            <p:spPr>
              <a:xfrm flipH="1">
                <a:off x="4277122" y="2717544"/>
                <a:ext cx="1622025" cy="466547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/>
            <p:cNvGrpSpPr/>
            <p:nvPr/>
          </p:nvGrpSpPr>
          <p:grpSpPr>
            <a:xfrm>
              <a:off x="4291754" y="3193433"/>
              <a:ext cx="891618" cy="617710"/>
              <a:chOff x="4265310" y="3186323"/>
              <a:chExt cx="1672935" cy="617710"/>
            </a:xfrm>
          </p:grpSpPr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24" idx="1"/>
                <a:endCxn id="27" idx="3"/>
              </p:cNvCxnSpPr>
              <p:nvPr/>
            </p:nvCxnSpPr>
            <p:spPr>
              <a:xfrm flipH="1">
                <a:off x="4849465" y="3652869"/>
                <a:ext cx="1088780" cy="151164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24" idx="1"/>
                <a:endCxn id="26" idx="3"/>
              </p:cNvCxnSpPr>
              <p:nvPr/>
            </p:nvCxnSpPr>
            <p:spPr>
              <a:xfrm flipH="1" flipV="1">
                <a:off x="4265310" y="3186323"/>
                <a:ext cx="1672935" cy="466546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" name="Group 27"/>
          <p:cNvGrpSpPr/>
          <p:nvPr/>
        </p:nvGrpSpPr>
        <p:grpSpPr>
          <a:xfrm>
            <a:off x="218135" y="2742315"/>
            <a:ext cx="5754858" cy="1916110"/>
            <a:chOff x="2381898" y="4786714"/>
            <a:chExt cx="5754858" cy="1916110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089B2DB-8F65-5448-8C8D-870BD2043DC3}"/>
                </a:ext>
              </a:extLst>
            </p:cNvPr>
            <p:cNvSpPr/>
            <p:nvPr/>
          </p:nvSpPr>
          <p:spPr>
            <a:xfrm>
              <a:off x="2381898" y="4786714"/>
              <a:ext cx="5754858" cy="1916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2409714" y="4938997"/>
              <a:ext cx="2067271" cy="1641170"/>
              <a:chOff x="2464908" y="2553769"/>
              <a:chExt cx="2300025" cy="1641170"/>
            </a:xfrm>
          </p:grpSpPr>
          <p:sp>
            <p:nvSpPr>
              <p:cNvPr id="50" name="TextBox 20">
                <a:extLst>
                  <a:ext uri="{FF2B5EF4-FFF2-40B4-BE49-F238E27FC236}">
                    <a16:creationId xmlns:a16="http://schemas.microsoft.com/office/drawing/2014/main" id="{CC1E7B27-0B1E-D642-8E41-F30793AD88B2}"/>
                  </a:ext>
                </a:extLst>
              </p:cNvPr>
              <p:cNvSpPr txBox="1"/>
              <p:nvPr/>
            </p:nvSpPr>
            <p:spPr>
              <a:xfrm>
                <a:off x="3042412" y="2553769"/>
                <a:ext cx="113986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Database</a:t>
                </a:r>
              </a:p>
            </p:txBody>
          </p:sp>
          <p:sp>
            <p:nvSpPr>
              <p:cNvPr id="51" name="TextBox 21">
                <a:extLst>
                  <a:ext uri="{FF2B5EF4-FFF2-40B4-BE49-F238E27FC236}">
                    <a16:creationId xmlns:a16="http://schemas.microsoft.com/office/drawing/2014/main" id="{06297537-8D26-A948-AA20-2A3C4772EADB}"/>
                  </a:ext>
                </a:extLst>
              </p:cNvPr>
              <p:cNvSpPr txBox="1"/>
              <p:nvPr/>
            </p:nvSpPr>
            <p:spPr>
              <a:xfrm>
                <a:off x="2909771" y="3259452"/>
                <a:ext cx="14386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Data Mining</a:t>
                </a:r>
              </a:p>
            </p:txBody>
          </p:sp>
          <p:sp>
            <p:nvSpPr>
              <p:cNvPr id="52" name="TextBox 22">
                <a:extLst>
                  <a:ext uri="{FF2B5EF4-FFF2-40B4-BE49-F238E27FC236}">
                    <a16:creationId xmlns:a16="http://schemas.microsoft.com/office/drawing/2014/main" id="{3A555798-85FA-874E-B3F9-AC6EBBF7E819}"/>
                  </a:ext>
                </a:extLst>
              </p:cNvPr>
              <p:cNvSpPr txBox="1"/>
              <p:nvPr/>
            </p:nvSpPr>
            <p:spPr>
              <a:xfrm>
                <a:off x="2464908" y="3856385"/>
                <a:ext cx="230002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Software Engineering</a:t>
                </a:r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7241097" y="5124925"/>
              <a:ext cx="842505" cy="1271647"/>
              <a:chOff x="8305205" y="2744746"/>
              <a:chExt cx="937363" cy="1271647"/>
            </a:xfrm>
          </p:grpSpPr>
          <p:sp>
            <p:nvSpPr>
              <p:cNvPr id="48" name="TextBox 43">
                <a:extLst>
                  <a:ext uri="{FF2B5EF4-FFF2-40B4-BE49-F238E27FC236}">
                    <a16:creationId xmlns:a16="http://schemas.microsoft.com/office/drawing/2014/main" id="{8D99CF5A-C1B4-5E42-B3D8-442E17FD8C72}"/>
                  </a:ext>
                </a:extLst>
              </p:cNvPr>
              <p:cNvSpPr txBox="1"/>
              <p:nvPr/>
            </p:nvSpPr>
            <p:spPr>
              <a:xfrm>
                <a:off x="8430466" y="2744746"/>
                <a:ext cx="81210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VLDB</a:t>
                </a:r>
              </a:p>
            </p:txBody>
          </p:sp>
          <p:sp>
            <p:nvSpPr>
              <p:cNvPr id="49" name="TextBox 44">
                <a:extLst>
                  <a:ext uri="{FF2B5EF4-FFF2-40B4-BE49-F238E27FC236}">
                    <a16:creationId xmlns:a16="http://schemas.microsoft.com/office/drawing/2014/main" id="{24347D89-B92D-9047-A513-38311FA19B0B}"/>
                  </a:ext>
                </a:extLst>
              </p:cNvPr>
              <p:cNvSpPr txBox="1"/>
              <p:nvPr/>
            </p:nvSpPr>
            <p:spPr>
              <a:xfrm>
                <a:off x="8305205" y="3677839"/>
                <a:ext cx="93736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SIGKDD</a:t>
                </a: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5031548" y="4972300"/>
              <a:ext cx="1654991" cy="1607867"/>
              <a:chOff x="5421984" y="2584255"/>
              <a:chExt cx="1841326" cy="1607867"/>
            </a:xfrm>
          </p:grpSpPr>
          <p:sp>
            <p:nvSpPr>
              <p:cNvPr id="45" name="TextBox 40">
                <a:extLst>
                  <a:ext uri="{FF2B5EF4-FFF2-40B4-BE49-F238E27FC236}">
                    <a16:creationId xmlns:a16="http://schemas.microsoft.com/office/drawing/2014/main" id="{6BE3D176-FE70-C747-A122-8B28AEB73C4D}"/>
                  </a:ext>
                </a:extLst>
              </p:cNvPr>
              <p:cNvSpPr txBox="1"/>
              <p:nvPr/>
            </p:nvSpPr>
            <p:spPr>
              <a:xfrm>
                <a:off x="5421984" y="2584255"/>
                <a:ext cx="184132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Similarity Mining</a:t>
                </a:r>
              </a:p>
            </p:txBody>
          </p:sp>
          <p:sp>
            <p:nvSpPr>
              <p:cNvPr id="46" name="TextBox 41">
                <a:extLst>
                  <a:ext uri="{FF2B5EF4-FFF2-40B4-BE49-F238E27FC236}">
                    <a16:creationId xmlns:a16="http://schemas.microsoft.com/office/drawing/2014/main" id="{97CB30DD-EAE0-A445-96C3-C8A9ED8B4771}"/>
                  </a:ext>
                </a:extLst>
              </p:cNvPr>
              <p:cNvSpPr txBox="1"/>
              <p:nvPr/>
            </p:nvSpPr>
            <p:spPr>
              <a:xfrm>
                <a:off x="5499228" y="3207145"/>
                <a:ext cx="168683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Pattern Mining</a:t>
                </a:r>
              </a:p>
            </p:txBody>
          </p:sp>
          <p:sp>
            <p:nvSpPr>
              <p:cNvPr id="47" name="TextBox 42">
                <a:extLst>
                  <a:ext uri="{FF2B5EF4-FFF2-40B4-BE49-F238E27FC236}">
                    <a16:creationId xmlns:a16="http://schemas.microsoft.com/office/drawing/2014/main" id="{5D96AD98-01E7-0E4B-B35A-437742AF7E52}"/>
                  </a:ext>
                </a:extLst>
              </p:cNvPr>
              <p:cNvSpPr txBox="1"/>
              <p:nvPr/>
            </p:nvSpPr>
            <p:spPr>
              <a:xfrm>
                <a:off x="5586910" y="3853568"/>
                <a:ext cx="151147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b="1" dirty="0"/>
                  <a:t>Code Mining</a:t>
                </a:r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6538302" y="5141577"/>
              <a:ext cx="815382" cy="1269313"/>
              <a:chOff x="2474010" y="7197606"/>
              <a:chExt cx="1014086" cy="1269313"/>
            </a:xfrm>
          </p:grpSpPr>
          <p:cxnSp>
            <p:nvCxnSpPr>
              <p:cNvPr id="42" name="Straight Arrow Connector 41">
                <a:extLst>
                  <a:ext uri="{FF2B5EF4-FFF2-40B4-BE49-F238E27FC236}">
                    <a16:creationId xmlns:a16="http://schemas.microsoft.com/office/drawing/2014/main" id="{21D952B6-2526-724D-BA89-813A090139B2}"/>
                  </a:ext>
                </a:extLst>
              </p:cNvPr>
              <p:cNvCxnSpPr>
                <a:stCxn id="45" idx="3"/>
                <a:endCxn id="48" idx="1"/>
              </p:cNvCxnSpPr>
              <p:nvPr/>
            </p:nvCxnSpPr>
            <p:spPr>
              <a:xfrm>
                <a:off x="2658369" y="7197606"/>
                <a:ext cx="829726" cy="152625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46" idx="3"/>
                <a:endCxn id="48" idx="1"/>
              </p:cNvCxnSpPr>
              <p:nvPr/>
            </p:nvCxnSpPr>
            <p:spPr>
              <a:xfrm flipV="1">
                <a:off x="2572024" y="7350231"/>
                <a:ext cx="916072" cy="470265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>
                <a:extLst>
                  <a:ext uri="{FF2B5EF4-FFF2-40B4-BE49-F238E27FC236}">
                    <a16:creationId xmlns:a16="http://schemas.microsoft.com/office/drawing/2014/main" id="{FFCF0C05-7D6A-FE48-89D4-CD35FD4A094A}"/>
                  </a:ext>
                </a:extLst>
              </p:cNvPr>
              <p:cNvCxnSpPr>
                <a:stCxn id="47" idx="3"/>
                <a:endCxn id="49" idx="1"/>
              </p:cNvCxnSpPr>
              <p:nvPr/>
            </p:nvCxnSpPr>
            <p:spPr>
              <a:xfrm flipV="1">
                <a:off x="2474010" y="8283324"/>
                <a:ext cx="874062" cy="183595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33"/>
            <p:cNvGrpSpPr/>
            <p:nvPr/>
          </p:nvGrpSpPr>
          <p:grpSpPr>
            <a:xfrm>
              <a:off x="3953295" y="5108274"/>
              <a:ext cx="1147680" cy="705683"/>
              <a:chOff x="3694647" y="5093450"/>
              <a:chExt cx="1417833" cy="705683"/>
            </a:xfrm>
          </p:grpSpPr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45" idx="1"/>
                <a:endCxn id="50" idx="3"/>
              </p:cNvCxnSpPr>
              <p:nvPr/>
            </p:nvCxnSpPr>
            <p:spPr>
              <a:xfrm flipH="1" flipV="1">
                <a:off x="3694647" y="5093450"/>
                <a:ext cx="1332064" cy="33303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45" idx="1"/>
                <a:endCxn id="51" idx="3"/>
              </p:cNvCxnSpPr>
              <p:nvPr/>
            </p:nvCxnSpPr>
            <p:spPr>
              <a:xfrm flipH="1">
                <a:off x="3879167" y="5126753"/>
                <a:ext cx="1147543" cy="67238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46" idx="1"/>
                <a:endCxn id="50" idx="3"/>
              </p:cNvCxnSpPr>
              <p:nvPr/>
            </p:nvCxnSpPr>
            <p:spPr>
              <a:xfrm flipH="1" flipV="1">
                <a:off x="3694647" y="5093450"/>
                <a:ext cx="1417833" cy="656193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46" idx="1"/>
                <a:endCxn id="51" idx="3"/>
              </p:cNvCxnSpPr>
              <p:nvPr/>
            </p:nvCxnSpPr>
            <p:spPr>
              <a:xfrm flipH="1">
                <a:off x="3879167" y="5749643"/>
                <a:ext cx="1233313" cy="4949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34"/>
            <p:cNvGrpSpPr/>
            <p:nvPr/>
          </p:nvGrpSpPr>
          <p:grpSpPr>
            <a:xfrm>
              <a:off x="4102659" y="5813957"/>
              <a:ext cx="1077128" cy="596933"/>
              <a:chOff x="3820233" y="5799133"/>
              <a:chExt cx="1346742" cy="596933"/>
            </a:xfrm>
          </p:grpSpPr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47" idx="1"/>
                <a:endCxn id="52" idx="3"/>
              </p:cNvCxnSpPr>
              <p:nvPr/>
            </p:nvCxnSpPr>
            <p:spPr>
              <a:xfrm flipH="1">
                <a:off x="4288255" y="6396066"/>
                <a:ext cx="878716" cy="0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D01574A8-AA92-E840-A6BC-D98EA8D1051F}"/>
                  </a:ext>
                </a:extLst>
              </p:cNvPr>
              <p:cNvCxnSpPr>
                <a:stCxn id="47" idx="1"/>
                <a:endCxn id="51" idx="3"/>
              </p:cNvCxnSpPr>
              <p:nvPr/>
            </p:nvCxnSpPr>
            <p:spPr>
              <a:xfrm flipH="1" flipV="1">
                <a:off x="3820231" y="5799133"/>
                <a:ext cx="1346742" cy="596933"/>
              </a:xfrm>
              <a:prstGeom prst="straightConnector1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54" name="TextBox 53"/>
          <p:cNvSpPr txBox="1"/>
          <p:nvPr/>
        </p:nvSpPr>
        <p:spPr>
          <a:xfrm>
            <a:off x="1667848" y="2800250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k Free" panose="03080402000500000000" pitchFamily="66" charset="0"/>
              </a:rPr>
              <a:t>keywords</a:t>
            </a:r>
          </a:p>
        </p:txBody>
      </p:sp>
      <p:sp>
        <p:nvSpPr>
          <p:cNvPr id="55" name="TextBox 54"/>
          <p:cNvSpPr txBox="1"/>
          <p:nvPr/>
        </p:nvSpPr>
        <p:spPr>
          <a:xfrm rot="868318">
            <a:off x="4280093" y="2858374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k Free" panose="03080402000500000000" pitchFamily="66" charset="0"/>
              </a:rPr>
              <a:t>published-in</a:t>
            </a:r>
          </a:p>
        </p:txBody>
      </p:sp>
      <p:sp>
        <p:nvSpPr>
          <p:cNvPr id="56" name="TextBox 55"/>
          <p:cNvSpPr txBox="1"/>
          <p:nvPr/>
        </p:nvSpPr>
        <p:spPr>
          <a:xfrm rot="591707">
            <a:off x="7745589" y="2872261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k Free" panose="03080402000500000000" pitchFamily="66" charset="0"/>
              </a:rPr>
              <a:t>area</a:t>
            </a:r>
          </a:p>
        </p:txBody>
      </p:sp>
      <p:sp>
        <p:nvSpPr>
          <p:cNvPr id="57" name="TextBox 56"/>
          <p:cNvSpPr txBox="1"/>
          <p:nvPr/>
        </p:nvSpPr>
        <p:spPr>
          <a:xfrm rot="20758968">
            <a:off x="9325741" y="2826902"/>
            <a:ext cx="1321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k Free" panose="03080402000500000000" pitchFamily="66" charset="0"/>
              </a:rPr>
              <a:t>published-in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5433792" y="3105785"/>
            <a:ext cx="1226372" cy="802806"/>
            <a:chOff x="5433792" y="3118142"/>
            <a:chExt cx="1226372" cy="802806"/>
          </a:xfrm>
        </p:grpSpPr>
        <p:sp>
          <p:nvSpPr>
            <p:cNvPr id="53" name="Left Arrow 52"/>
            <p:cNvSpPr/>
            <p:nvPr/>
          </p:nvSpPr>
          <p:spPr>
            <a:xfrm rot="10800000">
              <a:off x="5433792" y="3532904"/>
              <a:ext cx="1226372" cy="388044"/>
            </a:xfrm>
            <a:prstGeom prst="lef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/>
                <p:cNvSpPr txBox="1"/>
                <p:nvPr/>
              </p:nvSpPr>
              <p:spPr>
                <a:xfrm>
                  <a:off x="5863076" y="3118142"/>
                  <a:ext cx="50413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oMath>
                    </m:oMathPara>
                  </a14:m>
                  <a:endParaRPr lang="en-US" sz="2800" b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3076" y="3118142"/>
                  <a:ext cx="504135" cy="523220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98325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yTheme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yTheme2" id="{1D7A5FBF-5883-479E-9298-43624545EBC4}" vid="{8F8CB9DC-25F5-4306-8398-533342BEE39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MyTheme2</Template>
  <TotalTime>5618</TotalTime>
  <Words>3151</Words>
  <Application>Microsoft Macintosh PowerPoint</Application>
  <PresentationFormat>Widescreen</PresentationFormat>
  <Paragraphs>530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 Narrow</vt:lpstr>
      <vt:lpstr>Calibri</vt:lpstr>
      <vt:lpstr>Cambria Math</vt:lpstr>
      <vt:lpstr>Ink Free</vt:lpstr>
      <vt:lpstr>Wingdings</vt:lpstr>
      <vt:lpstr>MyTheme2</vt:lpstr>
      <vt:lpstr>Structural Generalizability - the Case of Similarity Search -</vt:lpstr>
      <vt:lpstr>ML algorithms are widely use on graph data</vt:lpstr>
      <vt:lpstr>Good ML algorithms generalize</vt:lpstr>
      <vt:lpstr>Structural variation without changing content</vt:lpstr>
      <vt:lpstr>Generalizability against structural representations</vt:lpstr>
      <vt:lpstr>ML algorithms should be structurally generalizable</vt:lpstr>
      <vt:lpstr>How to achieve structural generalizability</vt:lpstr>
      <vt:lpstr>Graph Databases &amp; Schema</vt:lpstr>
      <vt:lpstr>Schema Mappings</vt:lpstr>
      <vt:lpstr>Invertible Mapping</vt:lpstr>
      <vt:lpstr>Invertible mapping induced by constraints</vt:lpstr>
      <vt:lpstr>Mappings change structural patterns</vt:lpstr>
      <vt:lpstr>Mappings change structural patterns</vt:lpstr>
      <vt:lpstr>Richer pattern language is necessary</vt:lpstr>
      <vt:lpstr>RelSim: Improve existing algorithms …</vt:lpstr>
      <vt:lpstr>Simplifying RelSim</vt:lpstr>
      <vt:lpstr>Overview of Simplified RelSim</vt:lpstr>
      <vt:lpstr>Experiment Settings</vt:lpstr>
      <vt:lpstr>Structural Generalizibility</vt:lpstr>
      <vt:lpstr>Efficiency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Structural Generalizability - the Case of Similarity Search -</dc:title>
  <dc:creator>Yods Chodpathumwan</dc:creator>
  <cp:lastModifiedBy>Termehchy, Arash</cp:lastModifiedBy>
  <cp:revision>198</cp:revision>
  <dcterms:created xsi:type="dcterms:W3CDTF">2021-05-25T02:17:29Z</dcterms:created>
  <dcterms:modified xsi:type="dcterms:W3CDTF">2025-05-29T15:41:05Z</dcterms:modified>
</cp:coreProperties>
</file>